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D779E-F504-4113-880F-CF2B4AD1457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18AB54-FC16-4CED-A04F-D3468A0C3D6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08A6B937-BA96-4496-A209-68327A107E6C}" type="parTrans" cxnId="{1EAD07C4-A127-438E-96A0-F1FAD61283F7}">
      <dgm:prSet/>
      <dgm:spPr/>
      <dgm:t>
        <a:bodyPr/>
        <a:lstStyle/>
        <a:p>
          <a:endParaRPr lang="en-US"/>
        </a:p>
      </dgm:t>
    </dgm:pt>
    <dgm:pt modelId="{D870F9F3-D99D-4530-9B50-A039B48EE29C}" type="sibTrans" cxnId="{1EAD07C4-A127-438E-96A0-F1FAD61283F7}">
      <dgm:prSet/>
      <dgm:spPr/>
      <dgm:t>
        <a:bodyPr/>
        <a:lstStyle/>
        <a:p>
          <a:endParaRPr lang="en-US"/>
        </a:p>
      </dgm:t>
    </dgm:pt>
    <dgm:pt modelId="{5D498FAF-8827-426D-9910-55482884D976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Eg har vener i barnehagen som er glad for å sjå meg og vere i lag med meg. </a:t>
          </a:r>
          <a:endParaRPr lang="en-US"/>
        </a:p>
      </dgm:t>
    </dgm:pt>
    <dgm:pt modelId="{6DA52636-5464-41B1-9A55-56E9C7C55C5C}" type="parTrans" cxnId="{5C93B316-900D-4B2F-B2AB-F32679F1714C}">
      <dgm:prSet/>
      <dgm:spPr/>
      <dgm:t>
        <a:bodyPr/>
        <a:lstStyle/>
        <a:p>
          <a:endParaRPr lang="en-US"/>
        </a:p>
      </dgm:t>
    </dgm:pt>
    <dgm:pt modelId="{692F7394-E03F-4A24-A430-6C1966BCF8D6}" type="sibTrans" cxnId="{5C93B316-900D-4B2F-B2AB-F32679F1714C}">
      <dgm:prSet/>
      <dgm:spPr/>
      <dgm:t>
        <a:bodyPr/>
        <a:lstStyle/>
        <a:p>
          <a:endParaRPr lang="en-US"/>
        </a:p>
      </dgm:t>
    </dgm:pt>
    <dgm:pt modelId="{86FD9189-FE7E-45D0-8162-1D173EF0E43D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Eg får tilpassa støtte til samspel når eg treng det. </a:t>
          </a:r>
          <a:endParaRPr lang="en-US"/>
        </a:p>
      </dgm:t>
    </dgm:pt>
    <dgm:pt modelId="{6F1C3593-17D8-437C-B22B-00A827C48902}" type="parTrans" cxnId="{D4F385F1-0713-4E53-8702-6B6C25EE5163}">
      <dgm:prSet/>
      <dgm:spPr/>
      <dgm:t>
        <a:bodyPr/>
        <a:lstStyle/>
        <a:p>
          <a:endParaRPr lang="en-US"/>
        </a:p>
      </dgm:t>
    </dgm:pt>
    <dgm:pt modelId="{05BA70E8-5FF0-4DD2-AA6F-EB53177F211B}" type="sibTrans" cxnId="{D4F385F1-0713-4E53-8702-6B6C25EE5163}">
      <dgm:prSet/>
      <dgm:spPr/>
      <dgm:t>
        <a:bodyPr/>
        <a:lstStyle/>
        <a:p>
          <a:endParaRPr lang="en-US"/>
        </a:p>
      </dgm:t>
    </dgm:pt>
    <dgm:pt modelId="{E686B1D3-5213-4184-8950-B08244F097E7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Eg kjenner at dei vaksne kjenner og forstår meg. </a:t>
          </a:r>
          <a:endParaRPr lang="en-US"/>
        </a:p>
      </dgm:t>
    </dgm:pt>
    <dgm:pt modelId="{1204E7C8-D5D9-4A81-AA7F-B680001E86F8}" type="parTrans" cxnId="{26BC507A-9190-42AA-8045-11AFCD58E5AD}">
      <dgm:prSet/>
      <dgm:spPr/>
      <dgm:t>
        <a:bodyPr/>
        <a:lstStyle/>
        <a:p>
          <a:endParaRPr lang="en-US"/>
        </a:p>
      </dgm:t>
    </dgm:pt>
    <dgm:pt modelId="{092927BF-3230-4349-8D78-AEF4F701E9FA}" type="sibTrans" cxnId="{26BC507A-9190-42AA-8045-11AFCD58E5AD}">
      <dgm:prSet/>
      <dgm:spPr/>
      <dgm:t>
        <a:bodyPr/>
        <a:lstStyle/>
        <a:p>
          <a:endParaRPr lang="en-US"/>
        </a:p>
      </dgm:t>
    </dgm:pt>
    <dgm:pt modelId="{8EDEAC05-2BAD-486E-A1C5-894BA9EC7F9B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Eg får god støtte i språkutviklinga mi. </a:t>
          </a:r>
          <a:endParaRPr lang="en-US"/>
        </a:p>
      </dgm:t>
    </dgm:pt>
    <dgm:pt modelId="{CC3F8E95-FE26-4B2A-A5A6-286ED9114410}" type="parTrans" cxnId="{DC737780-0A62-449E-AA51-28D54EF7AC84}">
      <dgm:prSet/>
      <dgm:spPr/>
      <dgm:t>
        <a:bodyPr/>
        <a:lstStyle/>
        <a:p>
          <a:endParaRPr lang="en-US"/>
        </a:p>
      </dgm:t>
    </dgm:pt>
    <dgm:pt modelId="{4B61795A-2E48-40FE-9AF3-73062998C228}" type="sibTrans" cxnId="{DC737780-0A62-449E-AA51-28D54EF7AC84}">
      <dgm:prSet/>
      <dgm:spPr/>
      <dgm:t>
        <a:bodyPr/>
        <a:lstStyle/>
        <a:p>
          <a:endParaRPr lang="en-US"/>
        </a:p>
      </dgm:t>
    </dgm:pt>
    <dgm:pt modelId="{95A14F36-39A1-4A06-AF5E-B1EF86B0F413}" type="pres">
      <dgm:prSet presAssocID="{E74D779E-F504-4113-880F-CF2B4AD14576}" presName="vert0" presStyleCnt="0">
        <dgm:presLayoutVars>
          <dgm:dir/>
          <dgm:animOne val="branch"/>
          <dgm:animLvl val="lvl"/>
        </dgm:presLayoutVars>
      </dgm:prSet>
      <dgm:spPr/>
    </dgm:pt>
    <dgm:pt modelId="{4550FD8B-B34C-4037-8C4E-83C634CA710A}" type="pres">
      <dgm:prSet presAssocID="{3918AB54-FC16-4CED-A04F-D3468A0C3D6A}" presName="thickLine" presStyleLbl="alignNode1" presStyleIdx="0" presStyleCnt="5"/>
      <dgm:spPr/>
    </dgm:pt>
    <dgm:pt modelId="{6EB2C1A0-6729-49FB-9381-8D960D1FA6D6}" type="pres">
      <dgm:prSet presAssocID="{3918AB54-FC16-4CED-A04F-D3468A0C3D6A}" presName="horz1" presStyleCnt="0"/>
      <dgm:spPr/>
    </dgm:pt>
    <dgm:pt modelId="{68EE764E-A9F2-4895-AD5B-5AB086E6A70A}" type="pres">
      <dgm:prSet presAssocID="{3918AB54-FC16-4CED-A04F-D3468A0C3D6A}" presName="tx1" presStyleLbl="revTx" presStyleIdx="0" presStyleCnt="5"/>
      <dgm:spPr/>
    </dgm:pt>
    <dgm:pt modelId="{C26209F2-F1DB-44CB-9610-0EE44CFC91DB}" type="pres">
      <dgm:prSet presAssocID="{3918AB54-FC16-4CED-A04F-D3468A0C3D6A}" presName="vert1" presStyleCnt="0"/>
      <dgm:spPr/>
    </dgm:pt>
    <dgm:pt modelId="{B9443146-F469-470A-B391-FCBA943819D9}" type="pres">
      <dgm:prSet presAssocID="{5D498FAF-8827-426D-9910-55482884D976}" presName="thickLine" presStyleLbl="alignNode1" presStyleIdx="1" presStyleCnt="5"/>
      <dgm:spPr/>
    </dgm:pt>
    <dgm:pt modelId="{8E05E711-1C96-4B6E-8DF0-0C98DBBF73C3}" type="pres">
      <dgm:prSet presAssocID="{5D498FAF-8827-426D-9910-55482884D976}" presName="horz1" presStyleCnt="0"/>
      <dgm:spPr/>
    </dgm:pt>
    <dgm:pt modelId="{8EC1674D-A663-4CAD-8E48-8E883C03A1BA}" type="pres">
      <dgm:prSet presAssocID="{5D498FAF-8827-426D-9910-55482884D976}" presName="tx1" presStyleLbl="revTx" presStyleIdx="1" presStyleCnt="5"/>
      <dgm:spPr/>
    </dgm:pt>
    <dgm:pt modelId="{368993AB-0F68-43B1-A977-E7A75E3F624E}" type="pres">
      <dgm:prSet presAssocID="{5D498FAF-8827-426D-9910-55482884D976}" presName="vert1" presStyleCnt="0"/>
      <dgm:spPr/>
    </dgm:pt>
    <dgm:pt modelId="{BAB307F9-25D1-4184-B696-870FC8F3822C}" type="pres">
      <dgm:prSet presAssocID="{86FD9189-FE7E-45D0-8162-1D173EF0E43D}" presName="thickLine" presStyleLbl="alignNode1" presStyleIdx="2" presStyleCnt="5"/>
      <dgm:spPr/>
    </dgm:pt>
    <dgm:pt modelId="{5BCB5CED-1A61-4081-9BAE-10768B2CE150}" type="pres">
      <dgm:prSet presAssocID="{86FD9189-FE7E-45D0-8162-1D173EF0E43D}" presName="horz1" presStyleCnt="0"/>
      <dgm:spPr/>
    </dgm:pt>
    <dgm:pt modelId="{45169322-3134-4FDD-B700-49594B6D5552}" type="pres">
      <dgm:prSet presAssocID="{86FD9189-FE7E-45D0-8162-1D173EF0E43D}" presName="tx1" presStyleLbl="revTx" presStyleIdx="2" presStyleCnt="5"/>
      <dgm:spPr/>
    </dgm:pt>
    <dgm:pt modelId="{E9FBEAC9-5104-43A5-B477-E944DAFDA2AE}" type="pres">
      <dgm:prSet presAssocID="{86FD9189-FE7E-45D0-8162-1D173EF0E43D}" presName="vert1" presStyleCnt="0"/>
      <dgm:spPr/>
    </dgm:pt>
    <dgm:pt modelId="{04B476C7-4D82-45BC-AA1A-C0A09B469584}" type="pres">
      <dgm:prSet presAssocID="{E686B1D3-5213-4184-8950-B08244F097E7}" presName="thickLine" presStyleLbl="alignNode1" presStyleIdx="3" presStyleCnt="5"/>
      <dgm:spPr/>
    </dgm:pt>
    <dgm:pt modelId="{ECB450FD-D7BB-440C-BA67-D2B23E666D5B}" type="pres">
      <dgm:prSet presAssocID="{E686B1D3-5213-4184-8950-B08244F097E7}" presName="horz1" presStyleCnt="0"/>
      <dgm:spPr/>
    </dgm:pt>
    <dgm:pt modelId="{1CD67EF8-B1FF-4972-BF40-B556D0C6BFC4}" type="pres">
      <dgm:prSet presAssocID="{E686B1D3-5213-4184-8950-B08244F097E7}" presName="tx1" presStyleLbl="revTx" presStyleIdx="3" presStyleCnt="5"/>
      <dgm:spPr/>
    </dgm:pt>
    <dgm:pt modelId="{E5D40845-9914-4BFF-8329-9A02D9A454A2}" type="pres">
      <dgm:prSet presAssocID="{E686B1D3-5213-4184-8950-B08244F097E7}" presName="vert1" presStyleCnt="0"/>
      <dgm:spPr/>
    </dgm:pt>
    <dgm:pt modelId="{3A411574-2CAB-4B5E-92DB-25FA7775FA77}" type="pres">
      <dgm:prSet presAssocID="{8EDEAC05-2BAD-486E-A1C5-894BA9EC7F9B}" presName="thickLine" presStyleLbl="alignNode1" presStyleIdx="4" presStyleCnt="5"/>
      <dgm:spPr/>
    </dgm:pt>
    <dgm:pt modelId="{8738FF0D-8EFA-42AF-A717-10C98F1B7C63}" type="pres">
      <dgm:prSet presAssocID="{8EDEAC05-2BAD-486E-A1C5-894BA9EC7F9B}" presName="horz1" presStyleCnt="0"/>
      <dgm:spPr/>
    </dgm:pt>
    <dgm:pt modelId="{AF8417D6-5ACD-4997-811E-7ABE13BDEA9C}" type="pres">
      <dgm:prSet presAssocID="{8EDEAC05-2BAD-486E-A1C5-894BA9EC7F9B}" presName="tx1" presStyleLbl="revTx" presStyleIdx="4" presStyleCnt="5"/>
      <dgm:spPr/>
    </dgm:pt>
    <dgm:pt modelId="{C880F06B-BB47-4297-A42A-7A6F40509DB3}" type="pres">
      <dgm:prSet presAssocID="{8EDEAC05-2BAD-486E-A1C5-894BA9EC7F9B}" presName="vert1" presStyleCnt="0"/>
      <dgm:spPr/>
    </dgm:pt>
  </dgm:ptLst>
  <dgm:cxnLst>
    <dgm:cxn modelId="{7BA5FA05-4241-44DF-B042-AA10489C7E27}" type="presOf" srcId="{E686B1D3-5213-4184-8950-B08244F097E7}" destId="{1CD67EF8-B1FF-4972-BF40-B556D0C6BFC4}" srcOrd="0" destOrd="0" presId="urn:microsoft.com/office/officeart/2008/layout/LinedList"/>
    <dgm:cxn modelId="{7CA6DF12-039F-4A6B-89A6-3DD2ED5ADB81}" type="presOf" srcId="{3918AB54-FC16-4CED-A04F-D3468A0C3D6A}" destId="{68EE764E-A9F2-4895-AD5B-5AB086E6A70A}" srcOrd="0" destOrd="0" presId="urn:microsoft.com/office/officeart/2008/layout/LinedList"/>
    <dgm:cxn modelId="{5C93B316-900D-4B2F-B2AB-F32679F1714C}" srcId="{E74D779E-F504-4113-880F-CF2B4AD14576}" destId="{5D498FAF-8827-426D-9910-55482884D976}" srcOrd="1" destOrd="0" parTransId="{6DA52636-5464-41B1-9A55-56E9C7C55C5C}" sibTransId="{692F7394-E03F-4A24-A430-6C1966BCF8D6}"/>
    <dgm:cxn modelId="{43A4B064-E4B0-4867-90D0-E8C5899128C4}" type="presOf" srcId="{8EDEAC05-2BAD-486E-A1C5-894BA9EC7F9B}" destId="{AF8417D6-5ACD-4997-811E-7ABE13BDEA9C}" srcOrd="0" destOrd="0" presId="urn:microsoft.com/office/officeart/2008/layout/LinedList"/>
    <dgm:cxn modelId="{26BC507A-9190-42AA-8045-11AFCD58E5AD}" srcId="{E74D779E-F504-4113-880F-CF2B4AD14576}" destId="{E686B1D3-5213-4184-8950-B08244F097E7}" srcOrd="3" destOrd="0" parTransId="{1204E7C8-D5D9-4A81-AA7F-B680001E86F8}" sibTransId="{092927BF-3230-4349-8D78-AEF4F701E9FA}"/>
    <dgm:cxn modelId="{DC737780-0A62-449E-AA51-28D54EF7AC84}" srcId="{E74D779E-F504-4113-880F-CF2B4AD14576}" destId="{8EDEAC05-2BAD-486E-A1C5-894BA9EC7F9B}" srcOrd="4" destOrd="0" parTransId="{CC3F8E95-FE26-4B2A-A5A6-286ED9114410}" sibTransId="{4B61795A-2E48-40FE-9AF3-73062998C228}"/>
    <dgm:cxn modelId="{1EAD07C4-A127-438E-96A0-F1FAD61283F7}" srcId="{E74D779E-F504-4113-880F-CF2B4AD14576}" destId="{3918AB54-FC16-4CED-A04F-D3468A0C3D6A}" srcOrd="0" destOrd="0" parTransId="{08A6B937-BA96-4496-A209-68327A107E6C}" sibTransId="{D870F9F3-D99D-4530-9B50-A039B48EE29C}"/>
    <dgm:cxn modelId="{217E08D9-ED56-40A0-97D8-F75C71BC65F1}" type="presOf" srcId="{E74D779E-F504-4113-880F-CF2B4AD14576}" destId="{95A14F36-39A1-4A06-AF5E-B1EF86B0F413}" srcOrd="0" destOrd="0" presId="urn:microsoft.com/office/officeart/2008/layout/LinedList"/>
    <dgm:cxn modelId="{65217BDC-F208-49D6-8F35-279D24626457}" type="presOf" srcId="{5D498FAF-8827-426D-9910-55482884D976}" destId="{8EC1674D-A663-4CAD-8E48-8E883C03A1BA}" srcOrd="0" destOrd="0" presId="urn:microsoft.com/office/officeart/2008/layout/LinedList"/>
    <dgm:cxn modelId="{B2123EE4-C4FC-4184-9F9B-F582C4B450DB}" type="presOf" srcId="{86FD9189-FE7E-45D0-8162-1D173EF0E43D}" destId="{45169322-3134-4FDD-B700-49594B6D5552}" srcOrd="0" destOrd="0" presId="urn:microsoft.com/office/officeart/2008/layout/LinedList"/>
    <dgm:cxn modelId="{D4F385F1-0713-4E53-8702-6B6C25EE5163}" srcId="{E74D779E-F504-4113-880F-CF2B4AD14576}" destId="{86FD9189-FE7E-45D0-8162-1D173EF0E43D}" srcOrd="2" destOrd="0" parTransId="{6F1C3593-17D8-437C-B22B-00A827C48902}" sibTransId="{05BA70E8-5FF0-4DD2-AA6F-EB53177F211B}"/>
    <dgm:cxn modelId="{5A90EF12-ABAF-4E08-BD1F-F3A3E80EB83F}" type="presParOf" srcId="{95A14F36-39A1-4A06-AF5E-B1EF86B0F413}" destId="{4550FD8B-B34C-4037-8C4E-83C634CA710A}" srcOrd="0" destOrd="0" presId="urn:microsoft.com/office/officeart/2008/layout/LinedList"/>
    <dgm:cxn modelId="{8AEC4BDC-0A89-4C85-918E-817757A3DC65}" type="presParOf" srcId="{95A14F36-39A1-4A06-AF5E-B1EF86B0F413}" destId="{6EB2C1A0-6729-49FB-9381-8D960D1FA6D6}" srcOrd="1" destOrd="0" presId="urn:microsoft.com/office/officeart/2008/layout/LinedList"/>
    <dgm:cxn modelId="{8C5A962E-E6F3-45F7-B69F-E60B2A09EAFF}" type="presParOf" srcId="{6EB2C1A0-6729-49FB-9381-8D960D1FA6D6}" destId="{68EE764E-A9F2-4895-AD5B-5AB086E6A70A}" srcOrd="0" destOrd="0" presId="urn:microsoft.com/office/officeart/2008/layout/LinedList"/>
    <dgm:cxn modelId="{39475F1D-86F0-453D-A52A-BA5451F281B3}" type="presParOf" srcId="{6EB2C1A0-6729-49FB-9381-8D960D1FA6D6}" destId="{C26209F2-F1DB-44CB-9610-0EE44CFC91DB}" srcOrd="1" destOrd="0" presId="urn:microsoft.com/office/officeart/2008/layout/LinedList"/>
    <dgm:cxn modelId="{6459CBA0-DACC-4524-AB1D-296CB03E9565}" type="presParOf" srcId="{95A14F36-39A1-4A06-AF5E-B1EF86B0F413}" destId="{B9443146-F469-470A-B391-FCBA943819D9}" srcOrd="2" destOrd="0" presId="urn:microsoft.com/office/officeart/2008/layout/LinedList"/>
    <dgm:cxn modelId="{5C078ACD-973A-46C4-A425-5320EA687532}" type="presParOf" srcId="{95A14F36-39A1-4A06-AF5E-B1EF86B0F413}" destId="{8E05E711-1C96-4B6E-8DF0-0C98DBBF73C3}" srcOrd="3" destOrd="0" presId="urn:microsoft.com/office/officeart/2008/layout/LinedList"/>
    <dgm:cxn modelId="{0AB799B4-0875-457D-B478-D5D7B5D7C9E2}" type="presParOf" srcId="{8E05E711-1C96-4B6E-8DF0-0C98DBBF73C3}" destId="{8EC1674D-A663-4CAD-8E48-8E883C03A1BA}" srcOrd="0" destOrd="0" presId="urn:microsoft.com/office/officeart/2008/layout/LinedList"/>
    <dgm:cxn modelId="{B78EDF29-8DF3-48B1-B5AF-7BAF66BA4705}" type="presParOf" srcId="{8E05E711-1C96-4B6E-8DF0-0C98DBBF73C3}" destId="{368993AB-0F68-43B1-A977-E7A75E3F624E}" srcOrd="1" destOrd="0" presId="urn:microsoft.com/office/officeart/2008/layout/LinedList"/>
    <dgm:cxn modelId="{3B9065AB-8ED2-4EB0-B48B-39D3A1A51051}" type="presParOf" srcId="{95A14F36-39A1-4A06-AF5E-B1EF86B0F413}" destId="{BAB307F9-25D1-4184-B696-870FC8F3822C}" srcOrd="4" destOrd="0" presId="urn:microsoft.com/office/officeart/2008/layout/LinedList"/>
    <dgm:cxn modelId="{72DCD013-91E8-4B23-85C7-ADFBB28C0FF6}" type="presParOf" srcId="{95A14F36-39A1-4A06-AF5E-B1EF86B0F413}" destId="{5BCB5CED-1A61-4081-9BAE-10768B2CE150}" srcOrd="5" destOrd="0" presId="urn:microsoft.com/office/officeart/2008/layout/LinedList"/>
    <dgm:cxn modelId="{98437257-6F07-4DC4-A35A-9992759C4000}" type="presParOf" srcId="{5BCB5CED-1A61-4081-9BAE-10768B2CE150}" destId="{45169322-3134-4FDD-B700-49594B6D5552}" srcOrd="0" destOrd="0" presId="urn:microsoft.com/office/officeart/2008/layout/LinedList"/>
    <dgm:cxn modelId="{79C299BA-FFB4-4DDB-9147-1E09EE03D7E0}" type="presParOf" srcId="{5BCB5CED-1A61-4081-9BAE-10768B2CE150}" destId="{E9FBEAC9-5104-43A5-B477-E944DAFDA2AE}" srcOrd="1" destOrd="0" presId="urn:microsoft.com/office/officeart/2008/layout/LinedList"/>
    <dgm:cxn modelId="{E632E687-0253-4223-B12C-E13ECB2E50CB}" type="presParOf" srcId="{95A14F36-39A1-4A06-AF5E-B1EF86B0F413}" destId="{04B476C7-4D82-45BC-AA1A-C0A09B469584}" srcOrd="6" destOrd="0" presId="urn:microsoft.com/office/officeart/2008/layout/LinedList"/>
    <dgm:cxn modelId="{E5A67E18-6D27-4A3C-BDD6-A0F907BCE4F2}" type="presParOf" srcId="{95A14F36-39A1-4A06-AF5E-B1EF86B0F413}" destId="{ECB450FD-D7BB-440C-BA67-D2B23E666D5B}" srcOrd="7" destOrd="0" presId="urn:microsoft.com/office/officeart/2008/layout/LinedList"/>
    <dgm:cxn modelId="{95BDBE53-5C3C-44E8-8B21-3C2ACC9C0DF7}" type="presParOf" srcId="{ECB450FD-D7BB-440C-BA67-D2B23E666D5B}" destId="{1CD67EF8-B1FF-4972-BF40-B556D0C6BFC4}" srcOrd="0" destOrd="0" presId="urn:microsoft.com/office/officeart/2008/layout/LinedList"/>
    <dgm:cxn modelId="{59ECFB15-230E-4A83-9D49-E83008532394}" type="presParOf" srcId="{ECB450FD-D7BB-440C-BA67-D2B23E666D5B}" destId="{E5D40845-9914-4BFF-8329-9A02D9A454A2}" srcOrd="1" destOrd="0" presId="urn:microsoft.com/office/officeart/2008/layout/LinedList"/>
    <dgm:cxn modelId="{BF228BE4-E7A2-4311-B4DD-D73BABAFAC45}" type="presParOf" srcId="{95A14F36-39A1-4A06-AF5E-B1EF86B0F413}" destId="{3A411574-2CAB-4B5E-92DB-25FA7775FA77}" srcOrd="8" destOrd="0" presId="urn:microsoft.com/office/officeart/2008/layout/LinedList"/>
    <dgm:cxn modelId="{A624091F-E8A9-4004-9008-1C0A1D87801F}" type="presParOf" srcId="{95A14F36-39A1-4A06-AF5E-B1EF86B0F413}" destId="{8738FF0D-8EFA-42AF-A717-10C98F1B7C63}" srcOrd="9" destOrd="0" presId="urn:microsoft.com/office/officeart/2008/layout/LinedList"/>
    <dgm:cxn modelId="{917BDAEC-55E8-42C0-96DD-99A0FA3E4269}" type="presParOf" srcId="{8738FF0D-8EFA-42AF-A717-10C98F1B7C63}" destId="{AF8417D6-5ACD-4997-811E-7ABE13BDEA9C}" srcOrd="0" destOrd="0" presId="urn:microsoft.com/office/officeart/2008/layout/LinedList"/>
    <dgm:cxn modelId="{FB3C3384-C87F-403E-B394-ED6A4EF48BE9}" type="presParOf" srcId="{8738FF0D-8EFA-42AF-A717-10C98F1B7C63}" destId="{C880F06B-BB47-4297-A42A-7A6F40509D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0FD8B-B34C-4037-8C4E-83C634CA710A}">
      <dsp:nvSpPr>
        <dsp:cNvPr id="0" name=""/>
        <dsp:cNvSpPr/>
      </dsp:nvSpPr>
      <dsp:spPr>
        <a:xfrm>
          <a:off x="0" y="594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E764E-A9F2-4895-AD5B-5AB086E6A70A}">
      <dsp:nvSpPr>
        <dsp:cNvPr id="0" name=""/>
        <dsp:cNvSpPr/>
      </dsp:nvSpPr>
      <dsp:spPr>
        <a:xfrm>
          <a:off x="0" y="594"/>
          <a:ext cx="6172199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0" y="594"/>
        <a:ext cx="6172199" cy="974487"/>
      </dsp:txXfrm>
    </dsp:sp>
    <dsp:sp modelId="{B9443146-F469-470A-B391-FCBA943819D9}">
      <dsp:nvSpPr>
        <dsp:cNvPr id="0" name=""/>
        <dsp:cNvSpPr/>
      </dsp:nvSpPr>
      <dsp:spPr>
        <a:xfrm>
          <a:off x="0" y="975081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1674D-A663-4CAD-8E48-8E883C03A1BA}">
      <dsp:nvSpPr>
        <dsp:cNvPr id="0" name=""/>
        <dsp:cNvSpPr/>
      </dsp:nvSpPr>
      <dsp:spPr>
        <a:xfrm>
          <a:off x="0" y="975081"/>
          <a:ext cx="6172199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Eg har vener i barnehagen som er glad for å sjå meg og vere i lag med meg. </a:t>
          </a:r>
          <a:endParaRPr lang="en-US" sz="2500" kern="1200"/>
        </a:p>
      </dsp:txBody>
      <dsp:txXfrm>
        <a:off x="0" y="975081"/>
        <a:ext cx="6172199" cy="974487"/>
      </dsp:txXfrm>
    </dsp:sp>
    <dsp:sp modelId="{BAB307F9-25D1-4184-B696-870FC8F3822C}">
      <dsp:nvSpPr>
        <dsp:cNvPr id="0" name=""/>
        <dsp:cNvSpPr/>
      </dsp:nvSpPr>
      <dsp:spPr>
        <a:xfrm>
          <a:off x="0" y="1949568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69322-3134-4FDD-B700-49594B6D5552}">
      <dsp:nvSpPr>
        <dsp:cNvPr id="0" name=""/>
        <dsp:cNvSpPr/>
      </dsp:nvSpPr>
      <dsp:spPr>
        <a:xfrm>
          <a:off x="0" y="1949568"/>
          <a:ext cx="6172199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Eg får tilpassa støtte til samspel når eg treng det. </a:t>
          </a:r>
          <a:endParaRPr lang="en-US" sz="2500" kern="1200"/>
        </a:p>
      </dsp:txBody>
      <dsp:txXfrm>
        <a:off x="0" y="1949568"/>
        <a:ext cx="6172199" cy="974487"/>
      </dsp:txXfrm>
    </dsp:sp>
    <dsp:sp modelId="{04B476C7-4D82-45BC-AA1A-C0A09B469584}">
      <dsp:nvSpPr>
        <dsp:cNvPr id="0" name=""/>
        <dsp:cNvSpPr/>
      </dsp:nvSpPr>
      <dsp:spPr>
        <a:xfrm>
          <a:off x="0" y="2924056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67EF8-B1FF-4972-BF40-B556D0C6BFC4}">
      <dsp:nvSpPr>
        <dsp:cNvPr id="0" name=""/>
        <dsp:cNvSpPr/>
      </dsp:nvSpPr>
      <dsp:spPr>
        <a:xfrm>
          <a:off x="0" y="2924056"/>
          <a:ext cx="6172199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Eg kjenner at dei vaksne kjenner og forstår meg. </a:t>
          </a:r>
          <a:endParaRPr lang="en-US" sz="2500" kern="1200"/>
        </a:p>
      </dsp:txBody>
      <dsp:txXfrm>
        <a:off x="0" y="2924056"/>
        <a:ext cx="6172199" cy="974487"/>
      </dsp:txXfrm>
    </dsp:sp>
    <dsp:sp modelId="{3A411574-2CAB-4B5E-92DB-25FA7775FA77}">
      <dsp:nvSpPr>
        <dsp:cNvPr id="0" name=""/>
        <dsp:cNvSpPr/>
      </dsp:nvSpPr>
      <dsp:spPr>
        <a:xfrm>
          <a:off x="0" y="3898543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417D6-5ACD-4997-811E-7ABE13BDEA9C}">
      <dsp:nvSpPr>
        <dsp:cNvPr id="0" name=""/>
        <dsp:cNvSpPr/>
      </dsp:nvSpPr>
      <dsp:spPr>
        <a:xfrm>
          <a:off x="0" y="3898543"/>
          <a:ext cx="6172199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Eg får god støtte i språkutviklinga mi. </a:t>
          </a:r>
          <a:endParaRPr lang="en-US" sz="2500" kern="1200"/>
        </a:p>
      </dsp:txBody>
      <dsp:txXfrm>
        <a:off x="0" y="3898543"/>
        <a:ext cx="6172199" cy="974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333F19-8723-1BD8-7F35-653AF3458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6B2C7E8-5A20-0664-8A50-682A79BA3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4087E76-8DC8-0C67-E006-79163B037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DCBF-A091-4BEE-8C81-2D73D496CAFD}" type="datetimeFigureOut">
              <a:rPr lang="nb-NO" smtClean="0"/>
              <a:t>03.06.2024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C928A6-C5BC-5327-017D-D1D6DE0B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44AA7E-4B07-134C-266D-3517E3DE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A227-23B1-4805-863C-DA3F44CA3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264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12C16B-EE51-73EB-6C58-C4FBC1FF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78170C0-4BED-1590-6E69-9A15F5FCB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F5A4CE-6B26-E4EC-B254-7A699C22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DCBF-A091-4BEE-8C81-2D73D496CAFD}" type="datetimeFigureOut">
              <a:rPr lang="nb-NO" smtClean="0"/>
              <a:t>03.06.2024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AFC24D-98C9-96D2-B6A2-2E96CF26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0D05BA-5CA1-3EF4-9B5F-C8E6F461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A227-23B1-4805-863C-DA3F44CA3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71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93F3816-318C-A1A5-D259-309D4BD09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6870F8A-EBC3-7BEB-3C98-4A53ACCEF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3A394F0-42F4-5AD4-D2A8-60443BB1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DCBF-A091-4BEE-8C81-2D73D496CAFD}" type="datetimeFigureOut">
              <a:rPr lang="nb-NO" smtClean="0"/>
              <a:t>03.06.2024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B4665D-5E21-B963-E54A-518292B4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C62F68B-E07B-2EB5-AB8A-360D23D8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A227-23B1-4805-863C-DA3F44CA3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54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21F276-E6F6-4D15-E3B2-8A47798F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51D863-2876-AD90-4FFF-A7E3D6F79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1E9379-C701-2D31-6FA8-F6112B70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DCBF-A091-4BEE-8C81-2D73D496CAFD}" type="datetimeFigureOut">
              <a:rPr lang="nb-NO" smtClean="0"/>
              <a:t>03.06.2024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0D3471-9396-117B-4ABB-63513523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C57092-C90B-D360-F475-169130E5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A227-23B1-4805-863C-DA3F44CA3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54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A9B88B-E570-D1FB-E13E-B38066A3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887F61-BDC9-086B-2A97-A95A91388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526BD3-0A34-0FC9-7FFC-0589D79C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DCBF-A091-4BEE-8C81-2D73D496CAFD}" type="datetimeFigureOut">
              <a:rPr lang="nb-NO" smtClean="0"/>
              <a:t>03.06.2024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BA8253-211A-84A9-D200-710723EE6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A1F9E3-0E6C-E47B-4310-F9A1452D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A227-23B1-4805-863C-DA3F44CA3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71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BC92F8-1476-A1AF-AC87-6730D4790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18A78B-2DEA-FBA1-88C5-4D1869B48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2535E5-C7C2-15DB-5015-E7B65925D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1CBDA01-4F4A-621B-0DAA-0C2B787A1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DCBF-A091-4BEE-8C81-2D73D496CAFD}" type="datetimeFigureOut">
              <a:rPr lang="nb-NO" smtClean="0"/>
              <a:t>03.06.2024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68ACC8-7437-FF4B-C8DB-25F823BA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A6692F3-5062-7479-48B8-831C26DA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A227-23B1-4805-863C-DA3F44CA3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680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EF26B7-4E97-14E6-C62A-B4FF4245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026BD5-1ECE-2C37-D119-A457095B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D96152E-D891-50E3-5DA2-C209A3364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2C52BD-C5B8-0B66-BCA5-4016D3233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3B50BBA-12D2-12E8-FEE3-9039041CD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693A203-4E85-8CAE-A4E0-664F5F15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DCBF-A091-4BEE-8C81-2D73D496CAFD}" type="datetimeFigureOut">
              <a:rPr lang="nb-NO" smtClean="0"/>
              <a:t>03.06.2024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5500B6B-F7D8-DB25-E000-636B4AF2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BA0CBFB-4477-D8D6-5C38-BCAEB346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A227-23B1-4805-863C-DA3F44CA3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326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9AF5CD-2E52-2590-DB52-D9227D59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E67663F-2351-02A5-C73B-E1556FA9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DCBF-A091-4BEE-8C81-2D73D496CAFD}" type="datetimeFigureOut">
              <a:rPr lang="nb-NO" smtClean="0"/>
              <a:t>03.06.2024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94C204A-410E-5588-70CB-80E7DCC2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F6EF050-C83C-E63C-73D1-8D76926D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A227-23B1-4805-863C-DA3F44CA3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57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481AEA7-6706-515E-066B-B7AE961D9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DCBF-A091-4BEE-8C81-2D73D496CAFD}" type="datetimeFigureOut">
              <a:rPr lang="nb-NO" smtClean="0"/>
              <a:t>03.06.2024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16027DE-5977-FD97-AE3A-5783284C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D0559B1-31F7-3F72-98A5-4CD88291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A227-23B1-4805-863C-DA3F44CA3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051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3725D5-C582-D14D-0E5B-5EED9E7B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16BBB5-491A-5252-7A0E-A73048225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9B65F7F-5E72-1D26-8FD7-B7B781988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1498B99-17D4-BF19-B8CA-719BEF5B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DCBF-A091-4BEE-8C81-2D73D496CAFD}" type="datetimeFigureOut">
              <a:rPr lang="nb-NO" smtClean="0"/>
              <a:t>03.06.2024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FE1F27D-99CB-F95A-C21D-ED96B95F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B706B30-2D9F-B15D-725C-91E0E47F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A227-23B1-4805-863C-DA3F44CA3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18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60D8BF-589F-420D-40A6-7F5EA090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8C90377-9C72-3877-CA80-E1C0C61FE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6156708-1CFE-9EAD-2593-967C138C4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8613530-B5EF-C23F-8A9E-889FA419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DCBF-A091-4BEE-8C81-2D73D496CAFD}" type="datetimeFigureOut">
              <a:rPr lang="nb-NO" smtClean="0"/>
              <a:t>03.06.2024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829A0FB-1326-9ACC-4025-441CBCCE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863C68A-2B15-9694-F50B-B3A0B43A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A227-23B1-4805-863C-DA3F44CA3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101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CE6284E-D81E-C6F6-C902-B2BA8846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88C5EB-041D-5E56-62F9-3C5AA51F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26239B-3C74-37D4-E806-813A1BDBF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DCBF-A091-4BEE-8C81-2D73D496CAFD}" type="datetimeFigureOut">
              <a:rPr lang="nb-NO" smtClean="0"/>
              <a:t>03.06.2024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526337-2602-ECDA-40C7-943BCDDBD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303C87-68FA-0AB0-201C-4811311D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4DA227-23B1-4805-863C-DA3F44CA3C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301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A3EED0-1017-CD55-F659-F9E64F674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1367673"/>
            <a:ext cx="6124576" cy="2665509"/>
          </a:xfrm>
        </p:spPr>
        <p:txBody>
          <a:bodyPr>
            <a:normAutofit/>
          </a:bodyPr>
          <a:lstStyle/>
          <a:p>
            <a:pPr algn="r"/>
            <a:r>
              <a:rPr lang="nb-NO" sz="5000">
                <a:solidFill>
                  <a:schemeClr val="bg1"/>
                </a:solidFill>
              </a:rPr>
              <a:t>Årsplan - oppvekstbarnehagane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B9654BE-0FC2-9920-F788-030707C7F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702" y="4414180"/>
            <a:ext cx="6128274" cy="884538"/>
          </a:xfrm>
        </p:spPr>
        <p:txBody>
          <a:bodyPr>
            <a:normAutofit/>
          </a:bodyPr>
          <a:lstStyle/>
          <a:p>
            <a:pPr algn="r"/>
            <a:endParaRPr lang="nb-NO">
              <a:solidFill>
                <a:schemeClr val="bg1"/>
              </a:solidFill>
            </a:endParaRPr>
          </a:p>
        </p:txBody>
      </p:sp>
      <p:pic>
        <p:nvPicPr>
          <p:cNvPr id="4" name="Bilde 3" descr="Forhåndsvisning av bilde">
            <a:extLst>
              <a:ext uri="{FF2B5EF4-FFF2-40B4-BE49-F238E27FC236}">
                <a16:creationId xmlns:a16="http://schemas.microsoft.com/office/drawing/2014/main" id="{4EAC9264-CBFB-7BEC-04EB-EB891F7E21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4" r="-1" b="2064"/>
          <a:stretch/>
        </p:blipFill>
        <p:spPr bwMode="auto"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5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81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8CC43-0AA6-DC4A-EB26-363FAC0C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88F38B-0406-F90C-93D6-F66B96B8B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b-NO" sz="1800" b="0" i="0" u="none" strike="noStrike" dirty="0">
                <a:effectLst/>
                <a:latin typeface="Bitter"/>
              </a:rPr>
              <a:t>Velkommen til </a:t>
            </a:r>
            <a:r>
              <a:rPr lang="nb-NO" sz="1800" b="0" i="0" u="none" strike="noStrike" dirty="0" err="1">
                <a:effectLst/>
                <a:latin typeface="Bitter"/>
              </a:rPr>
              <a:t>eit</a:t>
            </a:r>
            <a:r>
              <a:rPr lang="nb-NO" sz="1800" b="0" i="0" u="none" strike="noStrike" dirty="0">
                <a:effectLst/>
                <a:latin typeface="Bitter"/>
              </a:rPr>
              <a:t> nytt år i </a:t>
            </a:r>
            <a:r>
              <a:rPr lang="nb-NO" sz="1800" b="0" i="0" u="none" strike="noStrike" dirty="0" err="1">
                <a:effectLst/>
                <a:latin typeface="Bitter"/>
              </a:rPr>
              <a:t>Oppvekstbarnehagane</a:t>
            </a:r>
            <a:r>
              <a:rPr lang="nb-NO" sz="1800" b="0" i="0" u="none" strike="noStrike" dirty="0">
                <a:effectLst/>
                <a:latin typeface="Bitter"/>
              </a:rPr>
              <a:t> på Sjernarøy, Ombo og Fogn.  </a:t>
            </a:r>
            <a:endParaRPr lang="nb-NO" dirty="0">
              <a:effectLst/>
            </a:endParaRPr>
          </a:p>
          <a:p>
            <a:pPr rtl="0">
              <a:spcBef>
                <a:spcPts val="1125"/>
              </a:spcBef>
              <a:spcAft>
                <a:spcPts val="0"/>
              </a:spcAft>
            </a:pPr>
            <a:r>
              <a:rPr lang="nb-NO" sz="1800" b="0" i="0" u="none" strike="noStrike" dirty="0" err="1">
                <a:effectLst/>
                <a:latin typeface="Bitter"/>
              </a:rPr>
              <a:t>Oppvekstsentera</a:t>
            </a:r>
            <a:r>
              <a:rPr lang="nb-NO" sz="1800" b="0" i="0" u="none" strike="noStrike" dirty="0">
                <a:effectLst/>
                <a:latin typeface="Bitter"/>
              </a:rPr>
              <a:t> på Ombo, Sjernarøy og Fogn er ei kombinert løysing med både </a:t>
            </a:r>
            <a:r>
              <a:rPr lang="nb-NO" sz="1800" b="0" i="0" u="none" strike="noStrike" dirty="0" err="1">
                <a:effectLst/>
                <a:latin typeface="Bitter"/>
              </a:rPr>
              <a:t>barnehagetilbod</a:t>
            </a:r>
            <a:r>
              <a:rPr lang="nb-NO" sz="1800" b="0" i="0" u="none" strike="noStrike" dirty="0">
                <a:effectLst/>
                <a:latin typeface="Bitter"/>
              </a:rPr>
              <a:t> og </a:t>
            </a:r>
            <a:r>
              <a:rPr lang="nb-NO" sz="1800" b="0" i="0" u="none" strike="noStrike" dirty="0" err="1">
                <a:effectLst/>
                <a:latin typeface="Bitter"/>
              </a:rPr>
              <a:t>grunnskuletilbod</a:t>
            </a:r>
            <a:r>
              <a:rPr lang="nb-NO" sz="1800" b="0" i="0" u="none" strike="noStrike" dirty="0">
                <a:effectLst/>
                <a:latin typeface="Bitter"/>
              </a:rPr>
              <a:t> for </a:t>
            </a:r>
            <a:r>
              <a:rPr lang="nb-NO" sz="1800" b="0" i="0" u="none" strike="noStrike" dirty="0" err="1">
                <a:effectLst/>
                <a:latin typeface="Bitter"/>
              </a:rPr>
              <a:t>elevar</a:t>
            </a:r>
            <a:r>
              <a:rPr lang="nb-NO" sz="1800" b="0" i="0" u="none" strike="noStrike" dirty="0">
                <a:effectLst/>
                <a:latin typeface="Bitter"/>
              </a:rPr>
              <a:t> på 1.-7.klasse. I 2020 blei Finnøy samanslått med Stavanger kommune, </a:t>
            </a:r>
            <a:r>
              <a:rPr lang="nb-NO" sz="1800" b="0" i="0" u="none" strike="noStrike" dirty="0" err="1">
                <a:effectLst/>
                <a:latin typeface="Bitter"/>
              </a:rPr>
              <a:t>noko</a:t>
            </a:r>
            <a:r>
              <a:rPr lang="nb-NO" sz="1800" b="0" i="0" u="none" strike="noStrike" dirty="0">
                <a:effectLst/>
                <a:latin typeface="Bitter"/>
              </a:rPr>
              <a:t> som har medført </a:t>
            </a:r>
            <a:r>
              <a:rPr lang="nb-NO" sz="1800" b="0" i="0" u="none" strike="noStrike" dirty="0" err="1">
                <a:effectLst/>
                <a:latin typeface="Bitter"/>
              </a:rPr>
              <a:t>endringar</a:t>
            </a:r>
            <a:r>
              <a:rPr lang="nb-NO" sz="1800" b="0" i="0" u="none" strike="noStrike" dirty="0">
                <a:effectLst/>
                <a:latin typeface="Bitter"/>
              </a:rPr>
              <a:t> i organiseringa av barnehagestrukturen. </a:t>
            </a:r>
            <a:r>
              <a:rPr lang="nb-NO" sz="1800" b="0" i="0" u="none" strike="noStrike" dirty="0" err="1">
                <a:effectLst/>
                <a:latin typeface="Bitter"/>
              </a:rPr>
              <a:t>Barnehagane</a:t>
            </a:r>
            <a:r>
              <a:rPr lang="nb-NO" sz="1800" b="0" i="0" u="none" strike="noStrike" dirty="0">
                <a:effectLst/>
                <a:latin typeface="Bitter"/>
              </a:rPr>
              <a:t> på </a:t>
            </a:r>
            <a:r>
              <a:rPr lang="nb-NO" sz="1800" b="0" i="0" u="none" strike="noStrike" dirty="0" err="1">
                <a:effectLst/>
                <a:latin typeface="Bitter"/>
              </a:rPr>
              <a:t>oppvekstsentera</a:t>
            </a:r>
            <a:r>
              <a:rPr lang="nb-NO" sz="1800" b="0" i="0" u="none" strike="noStrike" dirty="0">
                <a:effectLst/>
                <a:latin typeface="Bitter"/>
              </a:rPr>
              <a:t> er nå organiserte som ei </a:t>
            </a:r>
            <a:r>
              <a:rPr lang="nb-NO" sz="1800" b="0" i="0" u="none" strike="noStrike" dirty="0" err="1">
                <a:effectLst/>
                <a:latin typeface="Bitter"/>
              </a:rPr>
              <a:t>verksemd</a:t>
            </a:r>
            <a:r>
              <a:rPr lang="nb-NO" sz="1800" b="0" i="0" u="none" strike="noStrike" dirty="0">
                <a:effectLst/>
                <a:latin typeface="Bitter"/>
              </a:rPr>
              <a:t>  med </a:t>
            </a:r>
            <a:r>
              <a:rPr lang="nb-NO" sz="1800" b="0" i="0" u="none" strike="noStrike" dirty="0" err="1">
                <a:effectLst/>
                <a:latin typeface="Bitter"/>
              </a:rPr>
              <a:t>ein</a:t>
            </a:r>
            <a:r>
              <a:rPr lang="nb-NO" sz="1800" b="0" i="0" u="none" strike="noStrike" dirty="0">
                <a:effectLst/>
                <a:latin typeface="Bitter"/>
              </a:rPr>
              <a:t> </a:t>
            </a:r>
            <a:r>
              <a:rPr lang="nb-NO" sz="1800" b="0" i="0" u="none" strike="noStrike" dirty="0" err="1">
                <a:effectLst/>
                <a:latin typeface="Bitter"/>
              </a:rPr>
              <a:t>verksemdsleiar</a:t>
            </a:r>
            <a:r>
              <a:rPr lang="nb-NO" sz="1800" b="0" i="0" u="none" strike="noStrike" dirty="0">
                <a:effectLst/>
                <a:latin typeface="Bitter"/>
              </a:rPr>
              <a:t>/rektor som har kontor på Fogn, og </a:t>
            </a:r>
            <a:r>
              <a:rPr lang="nb-NO" sz="1800" b="0" i="0" u="none" strike="noStrike" dirty="0" err="1">
                <a:effectLst/>
                <a:latin typeface="Bitter"/>
              </a:rPr>
              <a:t>avdelingsleiar</a:t>
            </a:r>
            <a:r>
              <a:rPr lang="nb-NO" sz="1800" b="0" i="0" u="none" strike="noStrike" dirty="0">
                <a:effectLst/>
                <a:latin typeface="Bitter"/>
              </a:rPr>
              <a:t>/</a:t>
            </a:r>
            <a:r>
              <a:rPr lang="nb-NO" sz="1800" b="0" i="0" u="none" strike="noStrike" dirty="0" err="1">
                <a:effectLst/>
                <a:latin typeface="Bitter"/>
              </a:rPr>
              <a:t>assisterande</a:t>
            </a:r>
            <a:r>
              <a:rPr lang="nb-NO" sz="1800" b="0" i="0" u="none" strike="noStrike" dirty="0">
                <a:effectLst/>
                <a:latin typeface="Bitter"/>
              </a:rPr>
              <a:t> rektor på Ombo og Sjernarøy.  Dette </a:t>
            </a:r>
            <a:r>
              <a:rPr lang="nb-NO" sz="1800" b="0" i="0" u="none" strike="noStrike" dirty="0" err="1">
                <a:effectLst/>
                <a:latin typeface="Bitter"/>
              </a:rPr>
              <a:t>inneber</a:t>
            </a:r>
            <a:r>
              <a:rPr lang="nb-NO" sz="1800" b="0" i="0" u="none" strike="noStrike" dirty="0">
                <a:effectLst/>
                <a:latin typeface="Bitter"/>
              </a:rPr>
              <a:t> tett samarbeid om både planar og barnehagebasert kompetanseheving.</a:t>
            </a:r>
            <a:endParaRPr lang="nb-NO" dirty="0">
              <a:effectLst/>
            </a:endParaRPr>
          </a:p>
          <a:p>
            <a:pPr rtl="0">
              <a:spcBef>
                <a:spcPts val="1125"/>
              </a:spcBef>
              <a:spcAft>
                <a:spcPts val="0"/>
              </a:spcAft>
            </a:pPr>
            <a:r>
              <a:rPr lang="nb-NO" sz="1800" b="0" i="0" u="none" strike="noStrike" dirty="0">
                <a:effectLst/>
                <a:latin typeface="Bitter"/>
              </a:rPr>
              <a:t>Barnehagen har </a:t>
            </a:r>
            <a:r>
              <a:rPr lang="nb-NO" sz="1800" b="0" i="0" u="none" strike="noStrike" dirty="0" err="1">
                <a:effectLst/>
                <a:latin typeface="Bitter"/>
              </a:rPr>
              <a:t>eit</a:t>
            </a:r>
            <a:r>
              <a:rPr lang="nb-NO" sz="1800" b="0" i="0" u="none" strike="noStrike" dirty="0">
                <a:effectLst/>
                <a:latin typeface="Bitter"/>
              </a:rPr>
              <a:t> stort ansvar. Kvart einskilt barn skal oppleve omsorg og </a:t>
            </a:r>
            <a:r>
              <a:rPr lang="nb-NO" sz="1800" b="0" i="0" u="none" strike="noStrike" dirty="0" err="1">
                <a:effectLst/>
                <a:latin typeface="Bitter"/>
              </a:rPr>
              <a:t>kvardagen</a:t>
            </a:r>
            <a:r>
              <a:rPr lang="nb-NO" sz="1800" b="0" i="0" u="none" strike="noStrike" dirty="0">
                <a:effectLst/>
                <a:latin typeface="Bitter"/>
              </a:rPr>
              <a:t> </a:t>
            </a:r>
            <a:r>
              <a:rPr lang="nb-NO" sz="1800" b="0" i="0" u="none" strike="noStrike" dirty="0" err="1">
                <a:effectLst/>
                <a:latin typeface="Bitter"/>
              </a:rPr>
              <a:t>saman</a:t>
            </a:r>
            <a:r>
              <a:rPr lang="nb-NO" sz="1800" b="0" i="0" u="none" strike="noStrike" dirty="0">
                <a:effectLst/>
                <a:latin typeface="Bitter"/>
              </a:rPr>
              <a:t> med andre skal </a:t>
            </a:r>
            <a:r>
              <a:rPr lang="nb-NO" sz="1800" b="0" i="0" u="none" strike="noStrike" dirty="0" err="1">
                <a:effectLst/>
                <a:latin typeface="Bitter"/>
              </a:rPr>
              <a:t>vere</a:t>
            </a:r>
            <a:r>
              <a:rPr lang="nb-NO" sz="1800" b="0" i="0" u="none" strike="noStrike" dirty="0">
                <a:effectLst/>
                <a:latin typeface="Bitter"/>
              </a:rPr>
              <a:t> trygg, lærerik og </a:t>
            </a:r>
            <a:r>
              <a:rPr lang="nb-NO" sz="1800" b="0" i="0" u="none" strike="noStrike" dirty="0" err="1">
                <a:effectLst/>
                <a:latin typeface="Bitter"/>
              </a:rPr>
              <a:t>utviklande</a:t>
            </a:r>
            <a:r>
              <a:rPr lang="nb-NO" sz="1800" b="0" i="0" u="none" strike="noStrike" dirty="0">
                <a:effectLst/>
                <a:latin typeface="Bitter"/>
              </a:rPr>
              <a:t>. I tillegg skal barnehagen ha </a:t>
            </a:r>
            <a:r>
              <a:rPr lang="nb-NO" sz="1800" b="0" i="0" u="none" strike="noStrike" dirty="0" err="1">
                <a:effectLst/>
                <a:latin typeface="Bitter"/>
              </a:rPr>
              <a:t>eit</a:t>
            </a:r>
            <a:r>
              <a:rPr lang="nb-NO" sz="1800" b="0" i="0" u="none" strike="noStrike" dirty="0">
                <a:effectLst/>
                <a:latin typeface="Bitter"/>
              </a:rPr>
              <a:t> pedagogisk </a:t>
            </a:r>
            <a:r>
              <a:rPr lang="nb-NO" sz="1800" b="0" i="0" u="none" strike="noStrike" dirty="0" err="1">
                <a:effectLst/>
                <a:latin typeface="Bitter"/>
              </a:rPr>
              <a:t>innhald</a:t>
            </a:r>
            <a:r>
              <a:rPr lang="nb-NO" sz="1800" b="0" i="0" u="none" strike="noStrike" dirty="0">
                <a:effectLst/>
                <a:latin typeface="Bitter"/>
              </a:rPr>
              <a:t> som er tilpassa det </a:t>
            </a:r>
            <a:r>
              <a:rPr lang="nb-NO" sz="1800" b="0" i="0" u="none" strike="noStrike" dirty="0" err="1">
                <a:effectLst/>
                <a:latin typeface="Bitter"/>
              </a:rPr>
              <a:t>einskilde</a:t>
            </a:r>
            <a:r>
              <a:rPr lang="nb-NO" sz="1800" b="0" i="0" u="none" strike="noStrike" dirty="0">
                <a:effectLst/>
                <a:latin typeface="Bitter"/>
              </a:rPr>
              <a:t> barnet.</a:t>
            </a:r>
            <a:endParaRPr lang="nb-NO" dirty="0">
              <a:effectLst/>
            </a:endParaRPr>
          </a:p>
          <a:p>
            <a:pPr rtl="0">
              <a:spcBef>
                <a:spcPts val="1125"/>
              </a:spcBef>
              <a:spcAft>
                <a:spcPts val="0"/>
              </a:spcAft>
            </a:pPr>
            <a:r>
              <a:rPr lang="nb-NO" sz="1800" b="0" i="0" u="none" strike="noStrike" dirty="0" err="1">
                <a:effectLst/>
                <a:latin typeface="Bitter"/>
              </a:rPr>
              <a:t>Oppvekstbarnehagane</a:t>
            </a:r>
            <a:r>
              <a:rPr lang="nb-NO" sz="1800" b="0" i="0" u="none" strike="noStrike" dirty="0">
                <a:effectLst/>
                <a:latin typeface="Bitter"/>
              </a:rPr>
              <a:t> bygger si </a:t>
            </a:r>
            <a:r>
              <a:rPr lang="nb-NO" sz="1800" b="0" i="0" u="none" strike="noStrike" dirty="0" err="1">
                <a:effectLst/>
                <a:latin typeface="Bitter"/>
              </a:rPr>
              <a:t>verksemd</a:t>
            </a:r>
            <a:r>
              <a:rPr lang="nb-NO" sz="1800" b="0" i="0" u="none" strike="noStrike" dirty="0">
                <a:effectLst/>
                <a:latin typeface="Bitter"/>
              </a:rPr>
              <a:t> på Lov om </a:t>
            </a:r>
            <a:r>
              <a:rPr lang="nb-NO" sz="1800" b="0" i="0" u="none" strike="noStrike" dirty="0" err="1">
                <a:effectLst/>
                <a:latin typeface="Bitter"/>
              </a:rPr>
              <a:t>barnehagar</a:t>
            </a:r>
            <a:r>
              <a:rPr lang="nb-NO" sz="1800" b="0" i="0" u="none" strike="noStrike" dirty="0">
                <a:effectLst/>
                <a:latin typeface="Bitter"/>
              </a:rPr>
              <a:t> (2005), Rammeplan for barnehagen, overordna kvalitetsplan og styringsdokument i Stavanger kommune.  I Meld. St.6 (2019 – 2020) står det at barnehagen skal gi</a:t>
            </a:r>
            <a:r>
              <a:rPr lang="nb-NO" sz="1800" b="0" i="1" u="none" strike="noStrike" dirty="0">
                <a:effectLst/>
                <a:latin typeface="Bitter"/>
              </a:rPr>
              <a:t> muligheter for alle barn – uavhengig av sosial, kulturell og språklig bakgrunn, kjønn, kognitive og fysiske forskjeller.</a:t>
            </a:r>
            <a:r>
              <a:rPr lang="nb-NO" sz="1800" b="0" i="0" u="none" strike="noStrike" dirty="0">
                <a:effectLst/>
                <a:latin typeface="Bitter"/>
              </a:rPr>
              <a:t> Dette medfører at vi </a:t>
            </a:r>
            <a:r>
              <a:rPr lang="nb-NO" sz="1800" b="0" i="0" u="none" strike="noStrike" dirty="0" err="1">
                <a:effectLst/>
                <a:latin typeface="Bitter"/>
              </a:rPr>
              <a:t>kontinuerleg</a:t>
            </a:r>
            <a:r>
              <a:rPr lang="nb-NO" sz="1800" b="0" i="0" u="none" strike="noStrike" dirty="0">
                <a:effectLst/>
                <a:latin typeface="Bitter"/>
              </a:rPr>
              <a:t> jobbar for at alle barn kjenner seg inkludert i fellesskapet og at personalet sett i verk tiltak </a:t>
            </a:r>
            <a:r>
              <a:rPr lang="nb-NO" sz="1800" b="0" i="0" u="none" strike="noStrike" dirty="0" err="1">
                <a:effectLst/>
                <a:latin typeface="Bitter"/>
              </a:rPr>
              <a:t>tidleg</a:t>
            </a:r>
            <a:r>
              <a:rPr lang="nb-NO" sz="1800" b="0" i="0" u="none" strike="noStrike" dirty="0">
                <a:effectLst/>
                <a:latin typeface="Bitter"/>
              </a:rPr>
              <a:t> når det blir avdekka at </a:t>
            </a:r>
            <a:r>
              <a:rPr lang="nb-NO" sz="1800" b="0" i="0" u="none" strike="noStrike" dirty="0" err="1">
                <a:effectLst/>
                <a:latin typeface="Bitter"/>
              </a:rPr>
              <a:t>eit</a:t>
            </a:r>
            <a:r>
              <a:rPr lang="nb-NO" sz="1800" b="0" i="0" u="none" strike="noStrike" dirty="0">
                <a:effectLst/>
                <a:latin typeface="Bitter"/>
              </a:rPr>
              <a:t> barn </a:t>
            </a:r>
            <a:r>
              <a:rPr lang="nb-NO" sz="1800" b="0" i="0" u="none" strike="noStrike" dirty="0" err="1">
                <a:effectLst/>
                <a:latin typeface="Bitter"/>
              </a:rPr>
              <a:t>ikkje</a:t>
            </a:r>
            <a:r>
              <a:rPr lang="nb-NO" sz="1800" b="0" i="0" u="none" strike="noStrike" dirty="0">
                <a:effectLst/>
                <a:latin typeface="Bitter"/>
              </a:rPr>
              <a:t> har det </a:t>
            </a:r>
            <a:r>
              <a:rPr lang="nb-NO" sz="1800" b="0" i="0" u="none" strike="noStrike" dirty="0" err="1">
                <a:effectLst/>
                <a:latin typeface="Bitter"/>
              </a:rPr>
              <a:t>greitt</a:t>
            </a:r>
            <a:r>
              <a:rPr lang="nb-NO" sz="1800" b="0" i="0" u="none" strike="noStrike" dirty="0">
                <a:effectLst/>
                <a:latin typeface="Bitter"/>
              </a:rPr>
              <a:t>, eller har behov for tilrettelegging og/eller hjelp </a:t>
            </a:r>
            <a:r>
              <a:rPr lang="nb-NO" sz="1800" b="0" i="0" u="none" strike="noStrike" dirty="0" err="1">
                <a:effectLst/>
                <a:latin typeface="Bitter"/>
              </a:rPr>
              <a:t>frå</a:t>
            </a:r>
            <a:r>
              <a:rPr lang="nb-NO" sz="1800" b="0" i="0" u="none" strike="noStrike" dirty="0">
                <a:effectLst/>
                <a:latin typeface="Bitter"/>
              </a:rPr>
              <a:t> andre </a:t>
            </a:r>
            <a:r>
              <a:rPr lang="nb-NO" sz="1800" b="0" i="0" u="none" strike="noStrike" dirty="0" err="1">
                <a:effectLst/>
                <a:latin typeface="Bitter"/>
              </a:rPr>
              <a:t>instansar</a:t>
            </a:r>
            <a:r>
              <a:rPr lang="nb-NO" sz="1800" b="0" i="0" u="none" strike="noStrike" dirty="0">
                <a:effectLst/>
                <a:latin typeface="Bitter"/>
              </a:rPr>
              <a:t>.    </a:t>
            </a:r>
            <a:endParaRPr lang="nb-NO" dirty="0">
              <a:effectLst/>
            </a:endParaRPr>
          </a:p>
          <a:p>
            <a:pPr rtl="0">
              <a:spcBef>
                <a:spcPts val="1125"/>
              </a:spcBef>
              <a:spcAft>
                <a:spcPts val="0"/>
              </a:spcAft>
            </a:pPr>
            <a:r>
              <a:rPr lang="nb-NO" sz="1800" b="0" i="0" u="none" strike="noStrike" dirty="0">
                <a:effectLst/>
                <a:latin typeface="Bitter"/>
              </a:rPr>
              <a:t>Stortingsmelding </a:t>
            </a:r>
            <a:r>
              <a:rPr lang="nb-NO" sz="1800" b="0" i="0" u="none" strike="noStrike" dirty="0" err="1">
                <a:effectLst/>
                <a:latin typeface="Bitter"/>
              </a:rPr>
              <a:t>nr</a:t>
            </a:r>
            <a:r>
              <a:rPr lang="nb-NO" sz="1800" b="0" i="0" u="none" strike="noStrike" dirty="0">
                <a:effectLst/>
                <a:latin typeface="Bitter"/>
              </a:rPr>
              <a:t> 24 (2012 – 2013) </a:t>
            </a:r>
            <a:r>
              <a:rPr lang="nb-NO" sz="1800" b="0" i="0" u="none" strike="noStrike" dirty="0" err="1">
                <a:effectLst/>
                <a:latin typeface="Bitter"/>
              </a:rPr>
              <a:t>set</a:t>
            </a:r>
            <a:r>
              <a:rPr lang="nb-NO" sz="1800" b="0" i="0" u="none" strike="noStrike" dirty="0">
                <a:effectLst/>
                <a:latin typeface="Bitter"/>
              </a:rPr>
              <a:t> fokus på at </a:t>
            </a:r>
            <a:r>
              <a:rPr lang="nb-NO" sz="1800" b="0" i="1" u="none" strike="noStrike" dirty="0" err="1">
                <a:effectLst/>
                <a:latin typeface="Bitter"/>
              </a:rPr>
              <a:t>Ein</a:t>
            </a:r>
            <a:r>
              <a:rPr lang="nb-NO" sz="1800" b="0" i="1" u="none" strike="noStrike" dirty="0">
                <a:effectLst/>
                <a:latin typeface="Bitter"/>
              </a:rPr>
              <a:t> god barndom varer heile livet</a:t>
            </a:r>
            <a:r>
              <a:rPr lang="nb-NO" sz="1800" b="0" i="0" u="none" strike="noStrike" dirty="0">
                <a:effectLst/>
                <a:latin typeface="Bitter"/>
              </a:rPr>
              <a:t> og dermed kva betydning barnehagen har for det enkelte barn. Mest alle barn går nå i barnehagen, </a:t>
            </a:r>
            <a:r>
              <a:rPr lang="nb-NO" sz="1800" b="0" i="0" u="none" strike="noStrike" dirty="0" err="1">
                <a:effectLst/>
                <a:latin typeface="Bitter"/>
              </a:rPr>
              <a:t>noko</a:t>
            </a:r>
            <a:r>
              <a:rPr lang="nb-NO" sz="1800" b="0" i="0" u="none" strike="noStrike" dirty="0">
                <a:effectLst/>
                <a:latin typeface="Bitter"/>
              </a:rPr>
              <a:t> som medfører at barnehagen har </a:t>
            </a:r>
            <a:r>
              <a:rPr lang="nb-NO" sz="1800" b="0" i="0" u="none" strike="noStrike" dirty="0" err="1">
                <a:effectLst/>
                <a:latin typeface="Bitter"/>
              </a:rPr>
              <a:t>ein</a:t>
            </a:r>
            <a:r>
              <a:rPr lang="nb-NO" sz="1800" b="0" i="0" u="none" strike="noStrike" dirty="0">
                <a:effectLst/>
                <a:latin typeface="Bitter"/>
              </a:rPr>
              <a:t> sentral plass i barna sine første år. I samarbeid med </a:t>
            </a:r>
            <a:r>
              <a:rPr lang="nb-NO" sz="1800" b="0" i="0" u="none" strike="noStrike" dirty="0" err="1">
                <a:effectLst/>
                <a:latin typeface="Bitter"/>
              </a:rPr>
              <a:t>heimane</a:t>
            </a:r>
            <a:r>
              <a:rPr lang="nb-NO" sz="1800" b="0" i="0" u="none" strike="noStrike" dirty="0">
                <a:effectLst/>
                <a:latin typeface="Bitter"/>
              </a:rPr>
              <a:t> er åra i barnehagen med på å forme den sosiale utviklinga til barna slik at </a:t>
            </a:r>
            <a:r>
              <a:rPr lang="nb-NO" sz="1800" b="0" i="0" u="none" strike="noStrike" dirty="0" err="1">
                <a:effectLst/>
                <a:latin typeface="Bitter"/>
              </a:rPr>
              <a:t>dei</a:t>
            </a:r>
            <a:r>
              <a:rPr lang="nb-NO" sz="1800" b="0" i="0" u="none" strike="noStrike" dirty="0">
                <a:effectLst/>
                <a:latin typeface="Bitter"/>
              </a:rPr>
              <a:t> veit korleis </a:t>
            </a:r>
            <a:r>
              <a:rPr lang="nb-NO" sz="1800" b="0" i="0" u="none" strike="noStrike" dirty="0" err="1">
                <a:effectLst/>
                <a:latin typeface="Bitter"/>
              </a:rPr>
              <a:t>dei</a:t>
            </a:r>
            <a:r>
              <a:rPr lang="nb-NO" sz="1800" b="0" i="0" u="none" strike="noStrike" dirty="0">
                <a:effectLst/>
                <a:latin typeface="Bitter"/>
              </a:rPr>
              <a:t> kan få venner, korleis </a:t>
            </a:r>
            <a:r>
              <a:rPr lang="nb-NO" sz="1800" b="0" i="0" u="none" strike="noStrike" dirty="0" err="1">
                <a:effectLst/>
                <a:latin typeface="Bitter"/>
              </a:rPr>
              <a:t>dei</a:t>
            </a:r>
            <a:r>
              <a:rPr lang="nb-NO" sz="1800" b="0" i="0" u="none" strike="noStrike" dirty="0">
                <a:effectLst/>
                <a:latin typeface="Bitter"/>
              </a:rPr>
              <a:t> kan </a:t>
            </a:r>
            <a:r>
              <a:rPr lang="nb-NO" sz="1800" b="0" i="0" u="none" strike="noStrike" dirty="0" err="1">
                <a:effectLst/>
                <a:latin typeface="Bitter"/>
              </a:rPr>
              <a:t>halde</a:t>
            </a:r>
            <a:r>
              <a:rPr lang="nb-NO" sz="1800" b="0" i="0" u="none" strike="noStrike" dirty="0">
                <a:effectLst/>
                <a:latin typeface="Bitter"/>
              </a:rPr>
              <a:t> på venner og som har respekt for at vi er ulike. Satsingsområdet vårt dette året er også knytt til barn som er nysgjerrige på å lære </a:t>
            </a:r>
            <a:r>
              <a:rPr lang="nb-NO" sz="1800" b="0" i="0" u="none" strike="noStrike" dirty="0" err="1">
                <a:effectLst/>
                <a:latin typeface="Bitter"/>
              </a:rPr>
              <a:t>noko</a:t>
            </a:r>
            <a:r>
              <a:rPr lang="nb-NO" sz="1800" b="0" i="0" u="none" strike="noStrike" dirty="0">
                <a:effectLst/>
                <a:latin typeface="Bitter"/>
              </a:rPr>
              <a:t> nytt, som får utvikle og ta i bruk kreativiteten og som tar vare på miljøet.</a:t>
            </a:r>
            <a:endParaRPr lang="nb-NO" dirty="0">
              <a:effectLst/>
            </a:endParaRPr>
          </a:p>
          <a:p>
            <a:pPr rtl="0">
              <a:spcBef>
                <a:spcPts val="1125"/>
              </a:spcBef>
              <a:spcAft>
                <a:spcPts val="0"/>
              </a:spcAft>
            </a:pPr>
            <a:r>
              <a:rPr lang="nb-NO" sz="1800" dirty="0">
                <a:latin typeface="Bitter"/>
              </a:rPr>
              <a:t>I denne årsplanen</a:t>
            </a:r>
            <a:r>
              <a:rPr lang="nb-NO" sz="1800" b="0" i="0" u="none" strike="noStrike" dirty="0">
                <a:effectLst/>
                <a:latin typeface="Bitter"/>
              </a:rPr>
              <a:t> finn du overordna informasjon om korleis vi driv </a:t>
            </a:r>
            <a:r>
              <a:rPr lang="nb-NO" sz="1800" b="0" i="0" u="none" strike="noStrike" dirty="0" err="1">
                <a:effectLst/>
                <a:latin typeface="Bitter"/>
              </a:rPr>
              <a:t>barnehagane</a:t>
            </a:r>
            <a:r>
              <a:rPr lang="nb-NO" sz="1800" b="0" i="0" u="none" strike="noStrike" dirty="0">
                <a:effectLst/>
                <a:latin typeface="Bitter"/>
              </a:rPr>
              <a:t> på </a:t>
            </a:r>
            <a:r>
              <a:rPr lang="nb-NO" sz="1800" b="0" i="0" u="none" strike="noStrike" dirty="0" err="1">
                <a:effectLst/>
                <a:latin typeface="Bitter"/>
              </a:rPr>
              <a:t>øyane</a:t>
            </a:r>
            <a:r>
              <a:rPr lang="nb-NO" sz="1800" b="0" i="0" u="none" strike="noStrike" dirty="0">
                <a:effectLst/>
                <a:latin typeface="Bitter"/>
              </a:rPr>
              <a:t>, samt informasjon om satsingsområde for barnehageåret. Du kan også klikke deg inn på den enkelte barnehage for å finne </a:t>
            </a:r>
            <a:r>
              <a:rPr lang="nb-NO" sz="1800" b="0" i="0" u="none" strike="noStrike" dirty="0" err="1">
                <a:effectLst/>
                <a:latin typeface="Bitter"/>
              </a:rPr>
              <a:t>meir</a:t>
            </a:r>
            <a:r>
              <a:rPr lang="nb-NO" sz="1800" b="0" i="0" u="none" strike="noStrike" dirty="0">
                <a:effectLst/>
                <a:latin typeface="Bitter"/>
              </a:rPr>
              <a:t> konkret informasjon om </a:t>
            </a:r>
            <a:r>
              <a:rPr lang="nb-NO" sz="1800" b="0" i="0" u="none" strike="noStrike" dirty="0" err="1">
                <a:effectLst/>
                <a:latin typeface="Bitter"/>
              </a:rPr>
              <a:t>rutinar</a:t>
            </a:r>
            <a:r>
              <a:rPr lang="nb-NO" sz="1800" b="0" i="0" u="none" strike="noStrike" dirty="0">
                <a:effectLst/>
                <a:latin typeface="Bitter"/>
              </a:rPr>
              <a:t> og </a:t>
            </a:r>
            <a:r>
              <a:rPr lang="nb-NO" sz="1800" b="0" i="0" u="none" strike="noStrike" dirty="0" err="1">
                <a:effectLst/>
                <a:latin typeface="Bitter"/>
              </a:rPr>
              <a:t>årshjul</a:t>
            </a:r>
            <a:r>
              <a:rPr lang="nb-NO" sz="1800" b="0" i="0" u="none" strike="noStrike" dirty="0">
                <a:effectLst/>
                <a:latin typeface="Bitter"/>
              </a:rPr>
              <a:t>.  </a:t>
            </a:r>
            <a:endParaRPr lang="nb-NO" dirty="0">
              <a:effectLst/>
            </a:endParaRPr>
          </a:p>
          <a:p>
            <a:pPr rtl="0">
              <a:spcBef>
                <a:spcPts val="1125"/>
              </a:spcBef>
              <a:spcAft>
                <a:spcPts val="0"/>
              </a:spcAft>
            </a:pPr>
            <a:r>
              <a:rPr lang="nb-NO" sz="1800" b="0" i="0" u="none" strike="noStrike" dirty="0">
                <a:effectLst/>
                <a:latin typeface="Bitter"/>
              </a:rPr>
              <a:t>Vi håper alle – både store og små – vil få </a:t>
            </a:r>
            <a:r>
              <a:rPr lang="nb-NO" sz="1800" b="0" i="0" u="none" strike="noStrike" dirty="0" err="1">
                <a:effectLst/>
                <a:latin typeface="Bitter"/>
              </a:rPr>
              <a:t>eit</a:t>
            </a:r>
            <a:r>
              <a:rPr lang="nb-NO" sz="1800" b="0" i="0" u="none" strike="noStrike" dirty="0">
                <a:effectLst/>
                <a:latin typeface="Bitter"/>
              </a:rPr>
              <a:t> flott år i </a:t>
            </a:r>
            <a:r>
              <a:rPr lang="nb-NO" sz="1800" b="0" i="0" u="none" strike="noStrike" dirty="0" err="1">
                <a:effectLst/>
                <a:latin typeface="Bitter"/>
              </a:rPr>
              <a:t>Oppvekstbarnehagane</a:t>
            </a:r>
            <a:r>
              <a:rPr lang="nb-NO" sz="1800" b="0" i="0" u="none" strike="noStrike" dirty="0">
                <a:effectLst/>
                <a:latin typeface="Bitter"/>
              </a:rPr>
              <a:t>.  </a:t>
            </a:r>
            <a:endParaRPr lang="nb-NO" dirty="0">
              <a:effectLst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C07DCA0-13FF-1ADD-AD89-3C8829DC3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788" y="4182762"/>
            <a:ext cx="963394" cy="1803923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26" name="Picture 2" descr="Tegning av barn som leker med klosser">
            <a:extLst>
              <a:ext uri="{FF2B5EF4-FFF2-40B4-BE49-F238E27FC236}">
                <a16:creationId xmlns:a16="http://schemas.microsoft.com/office/drawing/2014/main" id="{824FF950-1DB3-7112-6A74-D5CFFB049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3" y="2125362"/>
            <a:ext cx="4723756" cy="32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8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FDE3969-8147-F239-4294-C5BD51B0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Fokusområde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9CFE64-2E7C-9892-B727-3A946802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000" dirty="0"/>
              <a:t>Dette året har </a:t>
            </a:r>
            <a:r>
              <a:rPr lang="nb-NO" sz="2000" dirty="0" err="1"/>
              <a:t>me</a:t>
            </a:r>
            <a:r>
              <a:rPr lang="nb-NO" sz="2000" dirty="0"/>
              <a:t> valt å ha ekstra fokus på </a:t>
            </a:r>
            <a:r>
              <a:rPr lang="nb-NO" sz="2000" dirty="0" err="1"/>
              <a:t>inkluderande</a:t>
            </a:r>
            <a:r>
              <a:rPr lang="nb-NO" sz="2000" dirty="0"/>
              <a:t> fellesskap i våre </a:t>
            </a:r>
            <a:r>
              <a:rPr lang="nb-NO" sz="2000" dirty="0" err="1"/>
              <a:t>barnehagar</a:t>
            </a:r>
            <a:r>
              <a:rPr lang="nb-NO" sz="2000" dirty="0"/>
              <a:t>. </a:t>
            </a:r>
            <a:r>
              <a:rPr lang="nb-NO" sz="2000" dirty="0" err="1"/>
              <a:t>Avdelingane</a:t>
            </a:r>
            <a:r>
              <a:rPr lang="nb-NO" sz="2000" dirty="0"/>
              <a:t> vil jobbe med forskjellige tema, men med </a:t>
            </a:r>
            <a:r>
              <a:rPr lang="nb-NO" sz="2000" dirty="0" err="1"/>
              <a:t>inkluderande</a:t>
            </a:r>
            <a:r>
              <a:rPr lang="nb-NO" sz="2000" dirty="0"/>
              <a:t> fellesskap som utgangspunkt. </a:t>
            </a:r>
          </a:p>
          <a:p>
            <a:pPr marL="0" indent="0">
              <a:buNone/>
            </a:pPr>
            <a:r>
              <a:rPr lang="nb-NO" sz="2000" dirty="0" err="1"/>
              <a:t>Oppvekstbarnehagane</a:t>
            </a:r>
            <a:r>
              <a:rPr lang="nb-NO" sz="2000" dirty="0"/>
              <a:t> har i arbeidet med temaet tatt utgangspunkt i Stavanger kommune sin «Strategi for kvalitet». Barnehageåra 2022-2024 har hatt ekstra fokus på Leik nysgjerrighet og glede.</a:t>
            </a:r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2050" name="Picture 2" descr="Illustrasjon med barn">
            <a:extLst>
              <a:ext uri="{FF2B5EF4-FFF2-40B4-BE49-F238E27FC236}">
                <a16:creationId xmlns:a16="http://schemas.microsoft.com/office/drawing/2014/main" id="{41265066-408C-362A-CB88-D44651431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r="3347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46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2">
            <a:extLst>
              <a:ext uri="{FF2B5EF4-FFF2-40B4-BE49-F238E27FC236}">
                <a16:creationId xmlns:a16="http://schemas.microsoft.com/office/drawing/2014/main" id="{8E0998E9-2B74-0909-156B-1B95BF0F8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172612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CBA6D38-3B84-0980-6200-7306546AC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638" y="2333625"/>
            <a:ext cx="3932237" cy="3811588"/>
          </a:xfrm>
        </p:spPr>
        <p:txBody>
          <a:bodyPr/>
          <a:lstStyle/>
          <a:p>
            <a:r>
              <a:rPr lang="nb-NO" dirty="0"/>
              <a:t>Å møte individets behov for omsorg, tryggleik </a:t>
            </a:r>
            <a:r>
              <a:rPr lang="nb-NO" dirty="0" err="1"/>
              <a:t>tilhørsle</a:t>
            </a:r>
            <a:r>
              <a:rPr lang="nb-NO" dirty="0"/>
              <a:t> og anerkjenning og sikre at barna får ta del i og medvirke i fellesskapet, er viktige </a:t>
            </a:r>
            <a:r>
              <a:rPr lang="nb-NO" dirty="0" err="1"/>
              <a:t>verdiar</a:t>
            </a:r>
            <a:r>
              <a:rPr lang="nb-NO" dirty="0"/>
              <a:t> som skal vises igjen i barnehagen. </a:t>
            </a:r>
          </a:p>
          <a:p>
            <a:r>
              <a:rPr lang="nb-NO" dirty="0"/>
              <a:t>Å </a:t>
            </a:r>
            <a:r>
              <a:rPr lang="nb-NO" dirty="0" err="1"/>
              <a:t>vere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del av </a:t>
            </a:r>
            <a:r>
              <a:rPr lang="nb-NO" dirty="0" err="1"/>
              <a:t>av</a:t>
            </a:r>
            <a:r>
              <a:rPr lang="nb-NO" dirty="0"/>
              <a:t>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inkluderande</a:t>
            </a:r>
            <a:r>
              <a:rPr lang="nb-NO" dirty="0"/>
              <a:t> fellesskap er tett kobla på barns rett til </a:t>
            </a:r>
            <a:r>
              <a:rPr lang="nb-NO" dirty="0" err="1"/>
              <a:t>eit</a:t>
            </a:r>
            <a:r>
              <a:rPr lang="nb-NO" dirty="0"/>
              <a:t> trygt og godt barnehagemiljø. </a:t>
            </a:r>
          </a:p>
          <a:p>
            <a:r>
              <a:rPr lang="nb-NO" dirty="0"/>
              <a:t>Ei </a:t>
            </a:r>
            <a:r>
              <a:rPr lang="nb-NO" dirty="0" err="1"/>
              <a:t>inkluderande</a:t>
            </a:r>
            <a:r>
              <a:rPr lang="nb-NO" dirty="0"/>
              <a:t> fellesskap bygger og på trygge og gode </a:t>
            </a:r>
            <a:r>
              <a:rPr lang="nb-NO" dirty="0" err="1"/>
              <a:t>relasjonar</a:t>
            </a:r>
            <a:r>
              <a:rPr lang="nb-NO" dirty="0"/>
              <a:t>, </a:t>
            </a:r>
            <a:r>
              <a:rPr lang="nb-NO" dirty="0" err="1"/>
              <a:t>mangald</a:t>
            </a:r>
            <a:r>
              <a:rPr lang="nb-NO" dirty="0"/>
              <a:t> og gjensidig respekt og barns rett til medvirkning. 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683F4F3-A67A-BEA3-9376-8B40A81F7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100" name="Picture 4" descr="Strategi for kvalitet i barnehagen | Stavanger kommune">
            <a:extLst>
              <a:ext uri="{FF2B5EF4-FFF2-40B4-BE49-F238E27FC236}">
                <a16:creationId xmlns:a16="http://schemas.microsoft.com/office/drawing/2014/main" id="{EC69BFE0-B88B-6B73-E819-AEBCF21C7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66713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4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6D6EC5E-07D8-8546-9E80-8B02BE09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nb-NO" dirty="0" err="1"/>
              <a:t>Teikn</a:t>
            </a:r>
            <a:r>
              <a:rPr lang="nb-NO" dirty="0"/>
              <a:t> på god praksis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D0BF64-550D-71CE-7564-DDF2E82A0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nb-NO" sz="2000"/>
              <a:t>Me kartlegg aldri barna før </a:t>
            </a:r>
            <a:r>
              <a:rPr lang="nb-NO" sz="2000" err="1"/>
              <a:t>me</a:t>
            </a:r>
            <a:r>
              <a:rPr lang="nb-NO" sz="2000"/>
              <a:t> har kartlagt oss </a:t>
            </a:r>
            <a:r>
              <a:rPr lang="nb-NO" sz="2000" err="1"/>
              <a:t>sjølv</a:t>
            </a:r>
            <a:r>
              <a:rPr lang="nb-NO" sz="2000"/>
              <a:t>.</a:t>
            </a:r>
          </a:p>
          <a:p>
            <a:r>
              <a:rPr lang="nb-NO" sz="2000"/>
              <a:t>Me bygg kultur for inkludering, tryggleik og glede for barn kvar dag. </a:t>
            </a:r>
          </a:p>
          <a:p>
            <a:r>
              <a:rPr lang="nb-NO" sz="2000"/>
              <a:t>Me jobbar målretta og systematisk for at alle barn er inkludert i meiningsfulle fellesskap. </a:t>
            </a:r>
          </a:p>
          <a:p>
            <a:r>
              <a:rPr lang="nb-NO" sz="2000"/>
              <a:t>Me er </a:t>
            </a:r>
            <a:r>
              <a:rPr lang="nb-NO" sz="2000" err="1"/>
              <a:t>tydelege</a:t>
            </a:r>
            <a:r>
              <a:rPr lang="nb-NO" sz="2000"/>
              <a:t> </a:t>
            </a:r>
            <a:r>
              <a:rPr lang="nb-NO" sz="2000" err="1"/>
              <a:t>vaksne</a:t>
            </a:r>
            <a:r>
              <a:rPr lang="nb-NO" sz="2000"/>
              <a:t>.</a:t>
            </a:r>
          </a:p>
          <a:p>
            <a:r>
              <a:rPr lang="nb-NO" sz="2000"/>
              <a:t>Me reflekterer over og </a:t>
            </a:r>
            <a:r>
              <a:rPr lang="nb-NO" sz="2000" err="1"/>
              <a:t>utfordrar</a:t>
            </a:r>
            <a:r>
              <a:rPr lang="nb-NO" sz="2000"/>
              <a:t> eigen praksis. </a:t>
            </a:r>
          </a:p>
          <a:p>
            <a:r>
              <a:rPr lang="nb-NO" sz="2000"/>
              <a:t>Me </a:t>
            </a:r>
            <a:r>
              <a:rPr lang="nb-NO" sz="2000" err="1"/>
              <a:t>arbeidar</a:t>
            </a:r>
            <a:r>
              <a:rPr lang="nb-NO" sz="2000"/>
              <a:t> </a:t>
            </a:r>
            <a:r>
              <a:rPr lang="nb-NO" sz="2000" err="1"/>
              <a:t>tidleg</a:t>
            </a:r>
            <a:r>
              <a:rPr lang="nb-NO" sz="2000"/>
              <a:t> og </a:t>
            </a:r>
            <a:r>
              <a:rPr lang="nb-NO" sz="2000" err="1"/>
              <a:t>gjer</a:t>
            </a:r>
            <a:r>
              <a:rPr lang="nb-NO" sz="2000"/>
              <a:t> systematiske grep dersom </a:t>
            </a:r>
            <a:r>
              <a:rPr lang="nb-NO" sz="2000" err="1"/>
              <a:t>noko</a:t>
            </a:r>
            <a:r>
              <a:rPr lang="nb-NO" sz="2000"/>
              <a:t> </a:t>
            </a:r>
            <a:r>
              <a:rPr lang="nb-NO" sz="2000" err="1"/>
              <a:t>bekymrar</a:t>
            </a:r>
            <a:r>
              <a:rPr lang="nb-NO" sz="2000"/>
              <a:t> oss. </a:t>
            </a:r>
          </a:p>
          <a:p>
            <a:r>
              <a:rPr lang="nb-NO" sz="2000"/>
              <a:t>Me er </a:t>
            </a:r>
            <a:r>
              <a:rPr lang="nb-NO" sz="2000" err="1"/>
              <a:t>opptekne</a:t>
            </a:r>
            <a:r>
              <a:rPr lang="nb-NO" sz="2000"/>
              <a:t> av å </a:t>
            </a:r>
            <a:r>
              <a:rPr lang="nb-NO" sz="2000" err="1"/>
              <a:t>inkludera</a:t>
            </a:r>
            <a:r>
              <a:rPr lang="nb-NO" sz="2000"/>
              <a:t> </a:t>
            </a:r>
            <a:r>
              <a:rPr lang="nb-NO" sz="2000" err="1"/>
              <a:t>føresette</a:t>
            </a:r>
            <a:r>
              <a:rPr lang="nb-NO" sz="2000"/>
              <a:t> i barnehagens arbeid. </a:t>
            </a:r>
          </a:p>
        </p:txBody>
      </p:sp>
      <p:pic>
        <p:nvPicPr>
          <p:cNvPr id="3074" name="Picture 2" descr="Strategi for kvalitet i barnehagen | Stavanger kommune">
            <a:extLst>
              <a:ext uri="{FF2B5EF4-FFF2-40B4-BE49-F238E27FC236}">
                <a16:creationId xmlns:a16="http://schemas.microsoft.com/office/drawing/2014/main" id="{3C34FA75-BE29-D413-9911-95056047C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r="16837" b="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5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1A2217E-A24C-5827-287B-C560F9C7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Stavangerbarnehagen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mot 2030 </a:t>
            </a:r>
            <a:b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– strategi for 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kvalitet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 barnehage»	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E99ABE2-6717-8223-E01A-60D51BEDC4B3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effectLst/>
              </a:rPr>
              <a:t>"</a:t>
            </a:r>
            <a:r>
              <a:rPr lang="en-US" sz="1100" b="0" i="0" u="none" strike="noStrike" dirty="0" err="1">
                <a:effectLst/>
              </a:rPr>
              <a:t>Stavangerbarnehagen</a:t>
            </a:r>
            <a:r>
              <a:rPr lang="en-US" sz="1100" b="0" i="0" u="none" strike="noStrike" dirty="0">
                <a:effectLst/>
              </a:rPr>
              <a:t> mot 2030 – strategi for </a:t>
            </a:r>
            <a:r>
              <a:rPr lang="en-US" sz="1100" b="0" i="0" u="none" strike="noStrike" dirty="0" err="1">
                <a:effectLst/>
              </a:rPr>
              <a:t>kvalitet</a:t>
            </a:r>
            <a:r>
              <a:rPr lang="en-US" sz="1100" b="0" i="0" u="none" strike="noStrike" dirty="0">
                <a:effectLst/>
              </a:rPr>
              <a:t> i barnehage” </a:t>
            </a:r>
            <a:r>
              <a:rPr lang="en-US" sz="1100" b="0" i="0" u="none" strike="noStrike" dirty="0" err="1">
                <a:effectLst/>
              </a:rPr>
              <a:t>skal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ivareta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heilheit</a:t>
            </a:r>
            <a:r>
              <a:rPr lang="en-US" sz="1100" b="0" i="0" u="none" strike="noStrike" dirty="0">
                <a:effectLst/>
              </a:rPr>
              <a:t> og </a:t>
            </a:r>
            <a:r>
              <a:rPr lang="en-US" sz="1100" b="0" i="0" u="none" strike="noStrike" dirty="0" err="1">
                <a:effectLst/>
              </a:rPr>
              <a:t>samanheng</a:t>
            </a:r>
            <a:r>
              <a:rPr lang="en-US" sz="1100" b="0" i="0" u="none" strike="noStrike" dirty="0">
                <a:effectLst/>
              </a:rPr>
              <a:t> i </a:t>
            </a:r>
            <a:r>
              <a:rPr lang="en-US" sz="1100" b="0" i="0" u="none" strike="noStrike" dirty="0" err="1">
                <a:effectLst/>
              </a:rPr>
              <a:t>utviklinga</a:t>
            </a:r>
            <a:r>
              <a:rPr lang="en-US" sz="1100" b="0" i="0" u="none" strike="noStrike" dirty="0">
                <a:effectLst/>
              </a:rPr>
              <a:t> av </a:t>
            </a:r>
            <a:r>
              <a:rPr lang="en-US" sz="1100" b="0" i="0" u="none" strike="noStrike" dirty="0" err="1">
                <a:effectLst/>
              </a:rPr>
              <a:t>barnehagane</a:t>
            </a:r>
            <a:r>
              <a:rPr lang="en-US" sz="1100" b="0" i="0" u="none" strike="noStrike" dirty="0">
                <a:effectLst/>
              </a:rPr>
              <a:t> i Stavanger. </a:t>
            </a:r>
            <a:r>
              <a:rPr lang="en-US" sz="1100" b="0" i="0" u="none" strike="noStrike" dirty="0" err="1">
                <a:effectLst/>
              </a:rPr>
              <a:t>Strategiplanen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skal</a:t>
            </a:r>
            <a:r>
              <a:rPr lang="en-US" sz="1100" b="0" i="0" u="none" strike="noStrike" dirty="0">
                <a:effectLst/>
              </a:rPr>
              <a:t> vera </a:t>
            </a:r>
            <a:r>
              <a:rPr lang="en-US" sz="1100" b="0" i="0" u="none" strike="noStrike" dirty="0" err="1">
                <a:effectLst/>
              </a:rPr>
              <a:t>eit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arbeidsreiskap</a:t>
            </a:r>
            <a:r>
              <a:rPr lang="en-US" sz="1100" b="0" i="0" u="none" strike="noStrike" dirty="0">
                <a:effectLst/>
              </a:rPr>
              <a:t> for </a:t>
            </a:r>
            <a:r>
              <a:rPr lang="en-US" sz="1100" b="0" i="0" u="none" strike="noStrike" dirty="0" err="1">
                <a:effectLst/>
              </a:rPr>
              <a:t>arbeidet</a:t>
            </a:r>
            <a:r>
              <a:rPr lang="en-US" sz="1100" b="0" i="0" u="none" strike="noStrike" dirty="0">
                <a:effectLst/>
              </a:rPr>
              <a:t> i </a:t>
            </a:r>
            <a:r>
              <a:rPr lang="en-US" sz="1100" b="0" i="0" u="none" strike="noStrike" dirty="0" err="1">
                <a:effectLst/>
              </a:rPr>
              <a:t>kommunen</a:t>
            </a:r>
            <a:r>
              <a:rPr lang="en-US" sz="1100" b="0" i="0" u="none" strike="noStrike" dirty="0">
                <a:effectLst/>
              </a:rPr>
              <a:t>. Den </a:t>
            </a:r>
            <a:r>
              <a:rPr lang="en-US" sz="1100" b="0" i="0" u="none" strike="noStrike" dirty="0" err="1">
                <a:effectLst/>
              </a:rPr>
              <a:t>skal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prega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årsplanen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vår</a:t>
            </a:r>
            <a:r>
              <a:rPr lang="en-US" sz="1100" b="0" i="0" u="none" strike="noStrike" dirty="0">
                <a:effectLst/>
              </a:rPr>
              <a:t>,  og vera </a:t>
            </a:r>
            <a:r>
              <a:rPr lang="en-US" sz="1100" b="0" i="0" u="none" strike="noStrike" dirty="0" err="1">
                <a:effectLst/>
              </a:rPr>
              <a:t>førande</a:t>
            </a:r>
            <a:r>
              <a:rPr lang="en-US" sz="1100" b="0" i="0" u="none" strike="noStrike" dirty="0">
                <a:effectLst/>
              </a:rPr>
              <a:t> for </a:t>
            </a:r>
            <a:r>
              <a:rPr lang="en-US" sz="1100" b="0" i="0" u="none" strike="noStrike" dirty="0" err="1">
                <a:effectLst/>
              </a:rPr>
              <a:t>satsningsområdene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våre</a:t>
            </a:r>
            <a:r>
              <a:rPr lang="en-US" sz="1100" b="0" i="0" u="none" strike="noStrike" dirty="0">
                <a:effectLst/>
              </a:rPr>
              <a:t>. </a:t>
            </a:r>
            <a:r>
              <a:rPr lang="en-US" sz="1100" b="0" i="0" u="none" strike="noStrike" dirty="0" err="1">
                <a:effectLst/>
              </a:rPr>
              <a:t>Strategiplanen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skal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også</a:t>
            </a:r>
            <a:r>
              <a:rPr lang="en-US" sz="1100" b="0" i="0" u="none" strike="noStrike" dirty="0">
                <a:effectLst/>
              </a:rPr>
              <a:t>  </a:t>
            </a:r>
            <a:r>
              <a:rPr lang="en-US" sz="1100" b="0" i="0" u="none" strike="noStrike" dirty="0" err="1">
                <a:effectLst/>
              </a:rPr>
              <a:t>danne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grunnlaget</a:t>
            </a:r>
            <a:r>
              <a:rPr lang="en-US" sz="1100" b="0" i="0" u="none" strike="noStrike" dirty="0">
                <a:effectLst/>
              </a:rPr>
              <a:t> for </a:t>
            </a:r>
            <a:r>
              <a:rPr lang="en-US" sz="1100" b="0" i="0" u="none" strike="noStrike" dirty="0" err="1">
                <a:effectLst/>
              </a:rPr>
              <a:t>kompetanseheving</a:t>
            </a:r>
            <a:r>
              <a:rPr lang="en-US" sz="1100" b="0" i="0" u="none" strike="noStrike" dirty="0">
                <a:effectLst/>
              </a:rPr>
              <a:t> og </a:t>
            </a:r>
            <a:r>
              <a:rPr lang="en-US" sz="1100" b="0" i="0" u="none" strike="noStrike" dirty="0" err="1">
                <a:effectLst/>
              </a:rPr>
              <a:t>utvikling</a:t>
            </a:r>
            <a:r>
              <a:rPr lang="en-US" sz="1100" b="0" i="0" u="none" strike="noStrike" dirty="0">
                <a:effectLst/>
              </a:rPr>
              <a:t> i </a:t>
            </a:r>
            <a:r>
              <a:rPr lang="en-US" sz="1100" b="0" i="0" u="none" strike="noStrike" dirty="0" err="1">
                <a:effectLst/>
              </a:rPr>
              <a:t>barnehagen</a:t>
            </a:r>
            <a:r>
              <a:rPr lang="en-US" sz="1100" b="0" i="0" u="none" strike="noStrike" dirty="0">
                <a:effectLst/>
              </a:rPr>
              <a:t>.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effectLst/>
              </a:rPr>
              <a:t>Stavanger kommune </a:t>
            </a:r>
            <a:r>
              <a:rPr lang="en-US" sz="1100" b="0" i="0" u="none" strike="noStrike" dirty="0" err="1">
                <a:effectLst/>
              </a:rPr>
              <a:t>har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formulert</a:t>
            </a:r>
            <a:r>
              <a:rPr lang="en-US" sz="1100" b="0" i="0" u="none" strike="noStrike" dirty="0">
                <a:effectLst/>
              </a:rPr>
              <a:t> fire </a:t>
            </a:r>
            <a:r>
              <a:rPr lang="en-US" sz="1100" b="0" i="0" u="none" strike="noStrike" dirty="0" err="1">
                <a:effectLst/>
              </a:rPr>
              <a:t>prinsipper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som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stavangerbarnehagen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skal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rette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særskilt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merksemd</a:t>
            </a:r>
            <a:r>
              <a:rPr lang="en-US" sz="1100" b="0" i="0" u="none" strike="noStrike" dirty="0">
                <a:effectLst/>
              </a:rPr>
              <a:t> mot, og </a:t>
            </a:r>
            <a:r>
              <a:rPr lang="en-US" sz="1100" b="0" i="0" u="none" strike="noStrike" dirty="0" err="1">
                <a:effectLst/>
              </a:rPr>
              <a:t>som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skal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liggje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til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grunn</a:t>
            </a:r>
            <a:r>
              <a:rPr lang="en-US" sz="1100" b="0" i="0" u="none" strike="noStrike" dirty="0">
                <a:effectLst/>
              </a:rPr>
              <a:t> for </a:t>
            </a:r>
            <a:r>
              <a:rPr lang="en-US" sz="1100" b="0" i="0" u="none" strike="noStrike" dirty="0" err="1">
                <a:effectLst/>
              </a:rPr>
              <a:t>barnehagen</a:t>
            </a:r>
            <a:r>
              <a:rPr lang="en-US" sz="1100" b="0" i="0" u="none" strike="noStrike" dirty="0">
                <a:effectLst/>
              </a:rPr>
              <a:t> sin </a:t>
            </a:r>
            <a:r>
              <a:rPr lang="en-US" sz="1100" b="0" i="0" u="none" strike="noStrike" dirty="0" err="1">
                <a:effectLst/>
              </a:rPr>
              <a:t>praksis</a:t>
            </a:r>
            <a:r>
              <a:rPr lang="en-US" sz="1100" b="0" i="0" u="none" strike="noStrike" dirty="0">
                <a:effectLst/>
              </a:rPr>
              <a:t>. </a:t>
            </a:r>
            <a:endParaRPr lang="en-US" sz="1100" dirty="0">
              <a:effectLst/>
            </a:endParaRPr>
          </a:p>
          <a:p>
            <a:pPr marL="95250" indent="-228600" fontAlgn="base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 err="1">
                <a:effectLst/>
              </a:rPr>
              <a:t>Trygge</a:t>
            </a:r>
            <a:r>
              <a:rPr lang="en-US" sz="1100" b="0" i="0" u="none" strike="noStrike" dirty="0">
                <a:effectLst/>
              </a:rPr>
              <a:t> og </a:t>
            </a:r>
            <a:r>
              <a:rPr lang="en-US" sz="1100" b="0" i="0" u="none" strike="noStrike" dirty="0" err="1">
                <a:effectLst/>
              </a:rPr>
              <a:t>gode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relasjonar</a:t>
            </a:r>
            <a:r>
              <a:rPr lang="en-US" sz="1100" b="0" i="0" u="none" strike="noStrike" dirty="0">
                <a:effectLst/>
              </a:rPr>
              <a:t> </a:t>
            </a:r>
          </a:p>
          <a:p>
            <a:pPr marL="95250" indent="-228600" fontAlgn="base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 err="1">
                <a:effectLst/>
              </a:rPr>
              <a:t>Mangfald</a:t>
            </a:r>
            <a:r>
              <a:rPr lang="en-US" sz="1100" b="0" i="0" u="none" strike="noStrike" dirty="0">
                <a:effectLst/>
              </a:rPr>
              <a:t> og </a:t>
            </a:r>
            <a:r>
              <a:rPr lang="en-US" sz="1100" b="0" i="0" u="none" strike="noStrike" dirty="0" err="1">
                <a:effectLst/>
              </a:rPr>
              <a:t>gjensidig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respekt</a:t>
            </a:r>
            <a:endParaRPr lang="en-US" sz="1100" b="0" i="0" u="none" strike="noStrike" dirty="0">
              <a:effectLst/>
            </a:endParaRPr>
          </a:p>
          <a:p>
            <a:pPr marL="95250" indent="-228600" fontAlgn="base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effectLst/>
              </a:rPr>
              <a:t>Barns </a:t>
            </a:r>
            <a:r>
              <a:rPr lang="en-US" sz="1100" b="0" i="0" u="none" strike="noStrike" dirty="0" err="1">
                <a:effectLst/>
              </a:rPr>
              <a:t>rett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til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medverknad</a:t>
            </a:r>
            <a:r>
              <a:rPr lang="en-US" sz="1100" b="0" i="0" u="none" strike="noStrike" dirty="0">
                <a:effectLst/>
              </a:rPr>
              <a:t> </a:t>
            </a:r>
          </a:p>
          <a:p>
            <a:pPr marL="95250" indent="-228600" fontAlgn="base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 err="1">
                <a:effectLst/>
              </a:rPr>
              <a:t>Lærande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fellesskap</a:t>
            </a:r>
            <a:endParaRPr lang="en-US" sz="1100" b="0" i="0" u="none" strike="noStrike" dirty="0">
              <a:effectLst/>
            </a:endParaRPr>
          </a:p>
          <a:p>
            <a:pPr indent="-22860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 err="1">
                <a:effectLst/>
              </a:rPr>
              <a:t>Strategien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har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også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tre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satsningsområder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som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tek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utgangspunkt</a:t>
            </a:r>
            <a:r>
              <a:rPr lang="en-US" sz="1100" b="0" i="0" u="none" strike="noStrike" dirty="0">
                <a:effectLst/>
              </a:rPr>
              <a:t> i </a:t>
            </a:r>
            <a:r>
              <a:rPr lang="en-US" sz="1100" b="0" i="0" u="none" strike="noStrike" dirty="0" err="1">
                <a:effectLst/>
              </a:rPr>
              <a:t>kommuneplanens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samfunnsdel</a:t>
            </a:r>
            <a:r>
              <a:rPr lang="en-US" sz="1100" b="0" i="0" u="none" strike="noStrike" dirty="0">
                <a:effectLst/>
              </a:rPr>
              <a:t> og er </a:t>
            </a:r>
            <a:r>
              <a:rPr lang="en-US" sz="1100" b="0" i="0" u="none" strike="noStrike" dirty="0" err="1">
                <a:effectLst/>
              </a:rPr>
              <a:t>forankra</a:t>
            </a:r>
            <a:r>
              <a:rPr lang="en-US" sz="1100" b="0" i="0" u="none" strike="noStrike" dirty="0">
                <a:effectLst/>
              </a:rPr>
              <a:t> i </a:t>
            </a:r>
            <a:r>
              <a:rPr lang="en-US" sz="1100" b="0" i="0" u="none" strike="noStrike" dirty="0" err="1">
                <a:effectLst/>
              </a:rPr>
              <a:t>rammeplanens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formål</a:t>
            </a:r>
            <a:r>
              <a:rPr lang="en-US" sz="1100" b="0" i="0" u="none" strike="noStrike" dirty="0">
                <a:effectLst/>
              </a:rPr>
              <a:t> og </a:t>
            </a:r>
            <a:r>
              <a:rPr lang="en-US" sz="1100" b="0" i="0" u="none" strike="noStrike" dirty="0" err="1">
                <a:effectLst/>
              </a:rPr>
              <a:t>verdigrunnlag</a:t>
            </a:r>
            <a:r>
              <a:rPr lang="en-US" sz="1100" b="0" i="0" u="none" strike="noStrike" dirty="0">
                <a:effectLst/>
              </a:rPr>
              <a:t>. </a:t>
            </a:r>
            <a:r>
              <a:rPr lang="en-US" sz="1100" b="0" i="0" u="none" strike="noStrike" dirty="0" err="1">
                <a:effectLst/>
              </a:rPr>
              <a:t>Satsningsområdene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rettar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merksemda</a:t>
            </a:r>
            <a:r>
              <a:rPr lang="en-US" sz="1100" b="0" i="0" u="none" strike="noStrike" dirty="0">
                <a:effectLst/>
              </a:rPr>
              <a:t> mot </a:t>
            </a:r>
            <a:r>
              <a:rPr lang="en-US" sz="1100" b="0" i="0" u="none" strike="noStrike" dirty="0" err="1">
                <a:effectLst/>
              </a:rPr>
              <a:t>barnehagen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sitt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formål</a:t>
            </a:r>
            <a:r>
              <a:rPr lang="en-US" sz="1100" b="0" i="0" u="none" strike="noStrike" dirty="0">
                <a:effectLst/>
              </a:rPr>
              <a:t> og </a:t>
            </a:r>
            <a:r>
              <a:rPr lang="en-US" sz="1100" b="0" i="0" u="none" strike="noStrike" dirty="0" err="1">
                <a:effectLst/>
              </a:rPr>
              <a:t>utviklingsområder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som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skal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være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felles</a:t>
            </a:r>
            <a:r>
              <a:rPr lang="en-US" sz="1100" b="0" i="0" u="none" strike="noStrike" dirty="0">
                <a:effectLst/>
              </a:rPr>
              <a:t> og </a:t>
            </a:r>
            <a:r>
              <a:rPr lang="en-US" sz="1100" b="0" i="0" u="none" strike="noStrike" dirty="0" err="1">
                <a:effectLst/>
              </a:rPr>
              <a:t>samlande</a:t>
            </a:r>
            <a:r>
              <a:rPr lang="en-US" sz="1100" b="0" i="0" u="none" strike="noStrike" dirty="0">
                <a:effectLst/>
              </a:rPr>
              <a:t> for </a:t>
            </a:r>
            <a:r>
              <a:rPr lang="en-US" sz="1100" b="0" i="0" u="none" strike="noStrike" dirty="0" err="1">
                <a:effectLst/>
              </a:rPr>
              <a:t>stavangerbarnehagen</a:t>
            </a:r>
            <a:r>
              <a:rPr lang="en-US" sz="1100" b="0" i="0" u="none" strike="noStrike" dirty="0">
                <a:effectLst/>
              </a:rPr>
              <a:t>. </a:t>
            </a:r>
            <a:r>
              <a:rPr lang="en-US" sz="1100" b="0" i="0" u="none" strike="noStrike" dirty="0" err="1">
                <a:effectLst/>
              </a:rPr>
              <a:t>Desse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tre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satsingsområda</a:t>
            </a:r>
            <a:r>
              <a:rPr lang="en-US" sz="1100" b="0" i="0" u="none" strike="noStrike" dirty="0">
                <a:effectLst/>
              </a:rPr>
              <a:t> er:</a:t>
            </a:r>
            <a:endParaRPr lang="en-US" sz="1100" dirty="0">
              <a:effectLst/>
            </a:endParaRPr>
          </a:p>
          <a:p>
            <a:pPr marL="95250" indent="-228600" fontAlgn="base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effectLst/>
              </a:rPr>
              <a:t> </a:t>
            </a:r>
            <a:r>
              <a:rPr lang="en-US" sz="1100" b="0" i="0" u="none" strike="noStrike" dirty="0" err="1">
                <a:effectLst/>
              </a:rPr>
              <a:t>Leik</a:t>
            </a:r>
            <a:r>
              <a:rPr lang="en-US" sz="1100" b="0" i="0" u="none" strike="noStrike" dirty="0">
                <a:effectLst/>
              </a:rPr>
              <a:t>, </a:t>
            </a:r>
            <a:r>
              <a:rPr lang="en-US" sz="1100" b="0" i="0" u="none" strike="noStrike" dirty="0" err="1">
                <a:effectLst/>
              </a:rPr>
              <a:t>nysgjerrighet</a:t>
            </a:r>
            <a:r>
              <a:rPr lang="en-US" sz="1100" b="0" i="0" u="none" strike="noStrike" dirty="0">
                <a:effectLst/>
              </a:rPr>
              <a:t> og glede </a:t>
            </a:r>
          </a:p>
          <a:p>
            <a:pPr marL="95250" indent="-228600" fontAlgn="base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 err="1">
                <a:effectLst/>
              </a:rPr>
              <a:t>Inkluderande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felleskap</a:t>
            </a:r>
            <a:endParaRPr lang="en-US" sz="1100" b="0" i="0" u="none" strike="noStrike" dirty="0">
              <a:effectLst/>
            </a:endParaRPr>
          </a:p>
          <a:p>
            <a:pPr marL="95250" indent="-228600" fontAlgn="base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 err="1">
                <a:effectLst/>
              </a:rPr>
              <a:t>Berekraftig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utvikling</a:t>
            </a:r>
            <a:r>
              <a:rPr lang="en-US" sz="1100" b="0" i="0" u="none" strike="noStrike" dirty="0">
                <a:effectLst/>
              </a:rPr>
              <a:t> i </a:t>
            </a:r>
            <a:r>
              <a:rPr lang="en-US" sz="1100" b="0" i="0" u="none" strike="noStrike" dirty="0" err="1">
                <a:effectLst/>
              </a:rPr>
              <a:t>barnehagen</a:t>
            </a:r>
            <a:r>
              <a:rPr lang="en-US" sz="1100" b="0" i="0" u="none" strike="noStrike" dirty="0">
                <a:effectLst/>
              </a:rPr>
              <a:t> </a:t>
            </a:r>
          </a:p>
          <a:p>
            <a:pPr indent="-22860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 err="1">
                <a:effectLst/>
              </a:rPr>
              <a:t>Oppvekstbarnehagane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har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ut</a:t>
            </a:r>
            <a:r>
              <a:rPr lang="en-US" sz="1100" b="0" i="0" u="none" strike="noStrike" dirty="0">
                <a:effectLst/>
              </a:rPr>
              <a:t> i </a:t>
            </a:r>
            <a:r>
              <a:rPr lang="en-US" sz="1100" b="0" i="0" u="none" strike="noStrike" dirty="0" err="1">
                <a:effectLst/>
              </a:rPr>
              <a:t>frå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dette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valt</a:t>
            </a:r>
            <a:r>
              <a:rPr lang="en-US" sz="1100" b="0" i="0" u="none" strike="noStrike" dirty="0">
                <a:effectLst/>
              </a:rPr>
              <a:t> å </a:t>
            </a:r>
            <a:r>
              <a:rPr lang="en-US" sz="1100" b="0" i="0" u="none" strike="noStrike" dirty="0" err="1">
                <a:effectLst/>
              </a:rPr>
              <a:t>arbeida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mest</a:t>
            </a:r>
            <a:r>
              <a:rPr lang="en-US" sz="1100" b="0" i="0" u="none" strike="noStrike" dirty="0">
                <a:effectLst/>
              </a:rPr>
              <a:t> med </a:t>
            </a:r>
            <a:r>
              <a:rPr lang="en-US" sz="1100" dirty="0" err="1"/>
              <a:t>inkluderande</a:t>
            </a:r>
            <a:r>
              <a:rPr lang="en-US" sz="1100" dirty="0"/>
              <a:t> </a:t>
            </a:r>
            <a:r>
              <a:rPr lang="en-US" sz="1100" dirty="0" err="1"/>
              <a:t>fellesskap</a:t>
            </a:r>
            <a:r>
              <a:rPr lang="en-US" sz="1100" dirty="0"/>
              <a:t>.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effectLst/>
              </a:rPr>
              <a:t>Alle </a:t>
            </a:r>
            <a:r>
              <a:rPr lang="en-US" sz="1100" b="0" i="0" u="none" strike="noStrike" dirty="0" err="1">
                <a:effectLst/>
              </a:rPr>
              <a:t>barnehagar</a:t>
            </a:r>
            <a:r>
              <a:rPr lang="en-US" sz="1100" b="0" i="0" u="none" strike="noStrike" dirty="0">
                <a:effectLst/>
              </a:rPr>
              <a:t> er </a:t>
            </a:r>
            <a:r>
              <a:rPr lang="en-US" sz="1100" b="0" i="0" u="none" strike="noStrike" dirty="0" err="1">
                <a:effectLst/>
              </a:rPr>
              <a:t>pålagt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gjennom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lov</a:t>
            </a:r>
            <a:r>
              <a:rPr lang="en-US" sz="1100" b="0" i="0" u="none" strike="noStrike" dirty="0">
                <a:effectLst/>
              </a:rPr>
              <a:t> og </a:t>
            </a:r>
            <a:r>
              <a:rPr lang="en-US" sz="1100" b="0" i="0" u="none" strike="noStrike" dirty="0" err="1">
                <a:effectLst/>
              </a:rPr>
              <a:t>rammeplan</a:t>
            </a:r>
            <a:r>
              <a:rPr lang="en-US" sz="1100" b="0" i="0" u="none" strike="noStrike" dirty="0">
                <a:effectLst/>
              </a:rPr>
              <a:t> å </a:t>
            </a:r>
            <a:r>
              <a:rPr lang="en-US" sz="1100" b="0" i="0" u="none" strike="noStrike" dirty="0" err="1">
                <a:effectLst/>
              </a:rPr>
              <a:t>skrive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ein</a:t>
            </a:r>
            <a:r>
              <a:rPr lang="en-US" sz="1100" b="0" i="0" u="none" strike="noStrike" dirty="0">
                <a:effectLst/>
              </a:rPr>
              <a:t> eigen </a:t>
            </a:r>
            <a:r>
              <a:rPr lang="en-US" sz="1100" b="0" i="0" u="none" strike="noStrike" dirty="0" err="1">
                <a:effectLst/>
              </a:rPr>
              <a:t>årsplan</a:t>
            </a:r>
            <a:r>
              <a:rPr lang="en-US" sz="1100" b="0" i="0" u="none" strike="noStrike" dirty="0">
                <a:effectLst/>
              </a:rPr>
              <a:t>. Den </a:t>
            </a:r>
            <a:r>
              <a:rPr lang="en-US" sz="1100" b="0" i="0" u="none" strike="noStrike" dirty="0" err="1">
                <a:effectLst/>
              </a:rPr>
              <a:t>skal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presentere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barnehagen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på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ein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slik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måte</a:t>
            </a:r>
            <a:r>
              <a:rPr lang="en-US" sz="1100" b="0" i="0" u="none" strike="noStrike" dirty="0">
                <a:effectLst/>
              </a:rPr>
              <a:t> at det </a:t>
            </a:r>
            <a:r>
              <a:rPr lang="en-US" sz="1100" b="0" i="0" u="none" strike="noStrike" dirty="0" err="1">
                <a:effectLst/>
              </a:rPr>
              <a:t>tydeleg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kjem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fram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korleis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personalet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jobbar</a:t>
            </a:r>
            <a:r>
              <a:rPr lang="en-US" sz="1100" b="0" i="0" u="none" strike="noStrike" dirty="0">
                <a:effectLst/>
              </a:rPr>
              <a:t> med </a:t>
            </a:r>
            <a:r>
              <a:rPr lang="en-US" sz="1100" b="0" i="0" u="none" strike="noStrike" dirty="0" err="1">
                <a:effectLst/>
              </a:rPr>
              <a:t>føringane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frå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rammeplanen</a:t>
            </a:r>
            <a:r>
              <a:rPr lang="en-US" sz="1100" b="0" i="0" u="none" strike="noStrike" dirty="0">
                <a:effectLst/>
              </a:rPr>
              <a:t>.</a:t>
            </a:r>
            <a:endParaRPr lang="en-US" sz="1100" dirty="0">
              <a:effectLst/>
            </a:endParaRPr>
          </a:p>
          <a:p>
            <a:pPr indent="-22860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 err="1">
                <a:effectLst/>
              </a:rPr>
              <a:t>Barnehagen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skal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vere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ein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lærende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organisasjon</a:t>
            </a:r>
            <a:r>
              <a:rPr lang="en-US" sz="1100" b="0" i="0" u="none" strike="noStrike" dirty="0">
                <a:effectLst/>
              </a:rPr>
              <a:t> og </a:t>
            </a:r>
            <a:r>
              <a:rPr lang="en-US" sz="1100" b="0" i="0" u="none" strike="noStrike" dirty="0" err="1">
                <a:effectLst/>
              </a:rPr>
              <a:t>då</a:t>
            </a:r>
            <a:r>
              <a:rPr lang="en-US" sz="1100" b="0" i="0" u="none" strike="noStrike" dirty="0">
                <a:effectLst/>
              </a:rPr>
              <a:t> er </a:t>
            </a:r>
            <a:r>
              <a:rPr lang="en-US" sz="1100" b="0" i="0" u="none" strike="noStrike" dirty="0" err="1">
                <a:effectLst/>
              </a:rPr>
              <a:t>utviklingsarbeid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ein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kontinuerleg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prosess</a:t>
            </a:r>
            <a:r>
              <a:rPr lang="en-US" sz="1100" b="0" i="0" u="none" strike="noStrike" dirty="0">
                <a:effectLst/>
              </a:rPr>
              <a:t>. Dette </a:t>
            </a:r>
            <a:r>
              <a:rPr lang="en-US" sz="1100" b="0" i="0" u="none" strike="noStrike" dirty="0" err="1">
                <a:effectLst/>
              </a:rPr>
              <a:t>dannar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grunnlaget</a:t>
            </a:r>
            <a:r>
              <a:rPr lang="en-US" sz="1100" b="0" i="0" u="none" strike="noStrike" dirty="0">
                <a:effectLst/>
              </a:rPr>
              <a:t> for det </a:t>
            </a:r>
            <a:r>
              <a:rPr lang="en-US" sz="1100" b="0" i="0" u="none" strike="noStrike" dirty="0" err="1">
                <a:effectLst/>
              </a:rPr>
              <a:t>pedagogiske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innhaldet</a:t>
            </a:r>
            <a:r>
              <a:rPr lang="en-US" sz="1100" b="0" i="0" u="none" strike="noStrike" dirty="0">
                <a:effectLst/>
              </a:rPr>
              <a:t> og </a:t>
            </a:r>
            <a:r>
              <a:rPr lang="en-US" sz="1100" b="0" i="0" u="none" strike="noStrike" dirty="0" err="1">
                <a:effectLst/>
              </a:rPr>
              <a:t>tyder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blant</a:t>
            </a:r>
            <a:r>
              <a:rPr lang="en-US" sz="1100" b="0" i="0" u="none" strike="noStrike" dirty="0">
                <a:effectLst/>
              </a:rPr>
              <a:t> anna å </a:t>
            </a:r>
            <a:r>
              <a:rPr lang="en-US" sz="1100" b="0" i="0" u="none" strike="noStrike" dirty="0" err="1">
                <a:effectLst/>
              </a:rPr>
              <a:t>omsetje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rammeplanen</a:t>
            </a:r>
            <a:r>
              <a:rPr lang="en-US" sz="1100" b="0" i="0" u="none" strike="noStrike" dirty="0">
                <a:effectLst/>
              </a:rPr>
              <a:t> sine </a:t>
            </a:r>
            <a:r>
              <a:rPr lang="en-US" sz="1100" b="0" i="0" u="none" strike="noStrike" dirty="0" err="1">
                <a:effectLst/>
              </a:rPr>
              <a:t>intensjonar</a:t>
            </a:r>
            <a:r>
              <a:rPr lang="en-US" sz="1100" b="0" i="0" u="none" strike="noStrike" dirty="0">
                <a:effectLst/>
              </a:rPr>
              <a:t> og </a:t>
            </a:r>
            <a:r>
              <a:rPr lang="en-US" sz="1100" b="0" i="0" u="none" strike="noStrike" dirty="0" err="1">
                <a:effectLst/>
              </a:rPr>
              <a:t>mål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til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praksis</a:t>
            </a:r>
            <a:r>
              <a:rPr lang="en-US" sz="1100" b="0" i="0" u="none" strike="noStrike" dirty="0">
                <a:effectLst/>
              </a:rPr>
              <a:t>. </a:t>
            </a:r>
            <a:r>
              <a:rPr lang="en-US" sz="1100" b="0" i="0" u="none" strike="noStrike" dirty="0" err="1">
                <a:effectLst/>
              </a:rPr>
              <a:t>Systematisk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vurdering</a:t>
            </a:r>
            <a:r>
              <a:rPr lang="en-US" sz="1100" b="0" i="0" u="none" strike="noStrike" dirty="0">
                <a:effectLst/>
              </a:rPr>
              <a:t>- og </a:t>
            </a:r>
            <a:r>
              <a:rPr lang="en-US" sz="1100" b="0" i="0" u="none" strike="noStrike" dirty="0" err="1">
                <a:effectLst/>
              </a:rPr>
              <a:t>refleksjonsarbeid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knytta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til</a:t>
            </a:r>
            <a:r>
              <a:rPr lang="en-US" sz="1100" b="0" i="0" u="none" strike="noStrike" dirty="0">
                <a:effectLst/>
              </a:rPr>
              <a:t> planar og </a:t>
            </a:r>
            <a:r>
              <a:rPr lang="en-US" sz="1100" b="0" i="0" u="none" strike="noStrike" dirty="0" err="1">
                <a:effectLst/>
              </a:rPr>
              <a:t>praksis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legg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grunnlaget</a:t>
            </a:r>
            <a:r>
              <a:rPr lang="en-US" sz="1100" b="0" i="0" u="none" strike="noStrike" dirty="0">
                <a:effectLst/>
              </a:rPr>
              <a:t> for </a:t>
            </a:r>
            <a:r>
              <a:rPr lang="en-US" sz="1100" b="0" i="0" u="none" strike="noStrike" dirty="0" err="1">
                <a:effectLst/>
              </a:rPr>
              <a:t>barnehagen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som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lærande</a:t>
            </a:r>
            <a:r>
              <a:rPr lang="en-US" sz="1100" b="0" i="0" u="none" strike="noStrike" dirty="0">
                <a:effectLst/>
              </a:rPr>
              <a:t> </a:t>
            </a:r>
            <a:r>
              <a:rPr lang="en-US" sz="1100" b="0" i="0" u="none" strike="noStrike" dirty="0" err="1">
                <a:effectLst/>
              </a:rPr>
              <a:t>organisasjon</a:t>
            </a:r>
            <a:r>
              <a:rPr lang="en-US" sz="1100" b="0" i="0" u="none" strike="noStrike" dirty="0">
                <a:effectLst/>
              </a:rPr>
              <a:t>.</a:t>
            </a:r>
            <a:endParaRPr lang="en-US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405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970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Bitter</vt:lpstr>
      <vt:lpstr>Calibri</vt:lpstr>
      <vt:lpstr>Office-tema</vt:lpstr>
      <vt:lpstr>Årsplan - oppvekstbarnehagane</vt:lpstr>
      <vt:lpstr>PowerPoint-presentasjon</vt:lpstr>
      <vt:lpstr>Fokusområde</vt:lpstr>
      <vt:lpstr>PowerPoint-presentasjon</vt:lpstr>
      <vt:lpstr>Teikn på god praksis</vt:lpstr>
      <vt:lpstr>«Stavangerbarnehagen mot 2030  – strategi for kvalitet i barnehage»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Alice Helgøy</dc:creator>
  <cp:lastModifiedBy>Alice Helgøy</cp:lastModifiedBy>
  <cp:revision>3</cp:revision>
  <dcterms:created xsi:type="dcterms:W3CDTF">2024-05-27T09:04:51Z</dcterms:created>
  <dcterms:modified xsi:type="dcterms:W3CDTF">2024-06-03T06:19:55Z</dcterms:modified>
</cp:coreProperties>
</file>